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642" r:id="rId5"/>
    <p:sldId id="643" r:id="rId6"/>
    <p:sldId id="405" r:id="rId7"/>
    <p:sldId id="644" r:id="rId8"/>
    <p:sldId id="648" r:id="rId9"/>
    <p:sldId id="649" r:id="rId10"/>
    <p:sldId id="645" r:id="rId11"/>
    <p:sldId id="646" r:id="rId12"/>
    <p:sldId id="647" r:id="rId13"/>
    <p:sldId id="406" r:id="rId14"/>
    <p:sldId id="411" r:id="rId15"/>
    <p:sldId id="651" r:id="rId16"/>
    <p:sldId id="412" r:id="rId17"/>
    <p:sldId id="413" r:id="rId18"/>
    <p:sldId id="650" r:id="rId19"/>
    <p:sldId id="414" r:id="rId20"/>
    <p:sldId id="668" r:id="rId21"/>
    <p:sldId id="669" r:id="rId22"/>
    <p:sldId id="670" r:id="rId23"/>
    <p:sldId id="415" r:id="rId24"/>
    <p:sldId id="652" r:id="rId25"/>
    <p:sldId id="653" r:id="rId26"/>
    <p:sldId id="416" r:id="rId27"/>
    <p:sldId id="417" r:id="rId28"/>
    <p:sldId id="418" r:id="rId29"/>
    <p:sldId id="420" r:id="rId30"/>
    <p:sldId id="421" r:id="rId31"/>
    <p:sldId id="422" r:id="rId32"/>
    <p:sldId id="769" r:id="rId33"/>
    <p:sldId id="774" r:id="rId34"/>
    <p:sldId id="775" r:id="rId35"/>
    <p:sldId id="545" r:id="rId36"/>
    <p:sldId id="546" r:id="rId37"/>
    <p:sldId id="547" r:id="rId38"/>
    <p:sldId id="777" r:id="rId39"/>
    <p:sldId id="655" r:id="rId40"/>
    <p:sldId id="296" r:id="rId41"/>
    <p:sldId id="316" r:id="rId42"/>
    <p:sldId id="671" r:id="rId43"/>
    <p:sldId id="672" r:id="rId44"/>
    <p:sldId id="317" r:id="rId45"/>
    <p:sldId id="673" r:id="rId46"/>
    <p:sldId id="318" r:id="rId47"/>
    <p:sldId id="319" r:id="rId48"/>
    <p:sldId id="320" r:id="rId49"/>
    <p:sldId id="674" r:id="rId50"/>
    <p:sldId id="675" r:id="rId51"/>
    <p:sldId id="676" r:id="rId52"/>
    <p:sldId id="321" r:id="rId53"/>
    <p:sldId id="322" r:id="rId54"/>
    <p:sldId id="323" r:id="rId55"/>
    <p:sldId id="656" r:id="rId56"/>
    <p:sldId id="679" r:id="rId57"/>
    <p:sldId id="365" r:id="rId58"/>
    <p:sldId id="700" r:id="rId59"/>
    <p:sldId id="780" r:id="rId60"/>
    <p:sldId id="779" r:id="rId61"/>
    <p:sldId id="423" r:id="rId62"/>
    <p:sldId id="701" r:id="rId63"/>
    <p:sldId id="424" r:id="rId64"/>
    <p:sldId id="425" r:id="rId65"/>
    <p:sldId id="702" r:id="rId66"/>
    <p:sldId id="426" r:id="rId67"/>
    <p:sldId id="677" r:id="rId68"/>
    <p:sldId id="680" r:id="rId69"/>
    <p:sldId id="681" r:id="rId70"/>
    <p:sldId id="657" r:id="rId71"/>
    <p:sldId id="427" r:id="rId72"/>
    <p:sldId id="445" r:id="rId73"/>
    <p:sldId id="446" r:id="rId74"/>
    <p:sldId id="693" r:id="rId75"/>
    <p:sldId id="694" r:id="rId76"/>
    <p:sldId id="538" r:id="rId77"/>
    <p:sldId id="692" r:id="rId78"/>
    <p:sldId id="540" r:id="rId79"/>
    <p:sldId id="695" r:id="rId80"/>
    <p:sldId id="539" r:id="rId81"/>
    <p:sldId id="447" r:id="rId82"/>
    <p:sldId id="536" r:id="rId83"/>
    <p:sldId id="537" r:id="rId84"/>
    <p:sldId id="541" r:id="rId85"/>
    <p:sldId id="658" r:id="rId86"/>
    <p:sldId id="659" r:id="rId87"/>
    <p:sldId id="660" r:id="rId88"/>
    <p:sldId id="662" r:id="rId89"/>
    <p:sldId id="664" r:id="rId90"/>
    <p:sldId id="448" r:id="rId91"/>
    <p:sldId id="665" r:id="rId92"/>
    <p:sldId id="449" r:id="rId93"/>
    <p:sldId id="450" r:id="rId94"/>
    <p:sldId id="713" r:id="rId95"/>
    <p:sldId id="451" r:id="rId96"/>
    <p:sldId id="710" r:id="rId97"/>
    <p:sldId id="712" r:id="rId98"/>
    <p:sldId id="452" r:id="rId99"/>
    <p:sldId id="703" r:id="rId100"/>
    <p:sldId id="696" r:id="rId101"/>
    <p:sldId id="697" r:id="rId102"/>
    <p:sldId id="666" r:id="rId103"/>
    <p:sldId id="430" r:id="rId104"/>
    <p:sldId id="714" r:id="rId105"/>
    <p:sldId id="698" r:id="rId106"/>
    <p:sldId id="454" r:id="rId107"/>
    <p:sldId id="455" r:id="rId108"/>
    <p:sldId id="699" r:id="rId109"/>
    <p:sldId id="456" r:id="rId110"/>
    <p:sldId id="704" r:id="rId111"/>
    <p:sldId id="458" r:id="rId112"/>
    <p:sldId id="459" r:id="rId113"/>
    <p:sldId id="705" r:id="rId114"/>
    <p:sldId id="457" r:id="rId115"/>
    <p:sldId id="460" r:id="rId116"/>
    <p:sldId id="706" r:id="rId117"/>
    <p:sldId id="733" r:id="rId118"/>
    <p:sldId id="297" r:id="rId119"/>
    <p:sldId id="461" r:id="rId120"/>
    <p:sldId id="299" r:id="rId121"/>
    <p:sldId id="707" r:id="rId122"/>
    <p:sldId id="708" r:id="rId123"/>
    <p:sldId id="302" r:id="rId124"/>
    <p:sldId id="709" r:id="rId125"/>
    <p:sldId id="303" r:id="rId126"/>
    <p:sldId id="715" r:id="rId127"/>
    <p:sldId id="307" r:id="rId128"/>
    <p:sldId id="304" r:id="rId129"/>
    <p:sldId id="305" r:id="rId130"/>
    <p:sldId id="744" r:id="rId131"/>
    <p:sldId id="313" r:id="rId132"/>
    <p:sldId id="314" r:id="rId133"/>
    <p:sldId id="315" r:id="rId134"/>
    <p:sldId id="747" r:id="rId135"/>
    <p:sldId id="745" r:id="rId136"/>
    <p:sldId id="746" r:id="rId137"/>
    <p:sldId id="748" r:id="rId138"/>
    <p:sldId id="309" r:id="rId139"/>
    <p:sldId id="310" r:id="rId140"/>
    <p:sldId id="311" r:id="rId141"/>
    <p:sldId id="308" r:id="rId142"/>
    <p:sldId id="749" r:id="rId143"/>
    <p:sldId id="750" r:id="rId144"/>
    <p:sldId id="743" r:id="rId145"/>
    <p:sldId id="462" r:id="rId146"/>
    <p:sldId id="716" r:id="rId147"/>
    <p:sldId id="463" r:id="rId148"/>
    <p:sldId id="464" r:id="rId149"/>
    <p:sldId id="720" r:id="rId150"/>
    <p:sldId id="721" r:id="rId151"/>
    <p:sldId id="722" r:id="rId152"/>
    <p:sldId id="726" r:id="rId153"/>
    <p:sldId id="723" r:id="rId154"/>
    <p:sldId id="725" r:id="rId155"/>
    <p:sldId id="724" r:id="rId156"/>
    <p:sldId id="718" r:id="rId157"/>
    <p:sldId id="465" r:id="rId158"/>
    <p:sldId id="466" r:id="rId159"/>
    <p:sldId id="467" r:id="rId160"/>
    <p:sldId id="727" r:id="rId161"/>
    <p:sldId id="730" r:id="rId162"/>
    <p:sldId id="731" r:id="rId163"/>
    <p:sldId id="729" r:id="rId164"/>
    <p:sldId id="468" r:id="rId165"/>
    <p:sldId id="728" r:id="rId166"/>
    <p:sldId id="469" r:id="rId167"/>
    <p:sldId id="719" r:id="rId168"/>
    <p:sldId id="470" r:id="rId169"/>
    <p:sldId id="732" r:id="rId170"/>
    <p:sldId id="734" r:id="rId171"/>
    <p:sldId id="735" r:id="rId172"/>
    <p:sldId id="736" r:id="rId173"/>
    <p:sldId id="737" r:id="rId174"/>
    <p:sldId id="738" r:id="rId175"/>
    <p:sldId id="471" r:id="rId176"/>
    <p:sldId id="472" r:id="rId177"/>
    <p:sldId id="739" r:id="rId178"/>
    <p:sldId id="473" r:id="rId179"/>
    <p:sldId id="740" r:id="rId180"/>
    <p:sldId id="474" r:id="rId181"/>
    <p:sldId id="741" r:id="rId182"/>
    <p:sldId id="742" r:id="rId183"/>
    <p:sldId id="751" r:id="rId184"/>
    <p:sldId id="475" r:id="rId185"/>
    <p:sldId id="476" r:id="rId186"/>
    <p:sldId id="753" r:id="rId187"/>
    <p:sldId id="758" r:id="rId188"/>
    <p:sldId id="477" r:id="rId189"/>
    <p:sldId id="756" r:id="rId190"/>
    <p:sldId id="755" r:id="rId191"/>
    <p:sldId id="478" r:id="rId192"/>
    <p:sldId id="479" r:id="rId193"/>
    <p:sldId id="761" r:id="rId194"/>
    <p:sldId id="759" r:id="rId195"/>
    <p:sldId id="760" r:id="rId196"/>
    <p:sldId id="762" r:id="rId197"/>
    <p:sldId id="763" r:id="rId198"/>
    <p:sldId id="764" r:id="rId199"/>
    <p:sldId id="765" r:id="rId200"/>
    <p:sldId id="766" r:id="rId201"/>
    <p:sldId id="768" r:id="rId202"/>
    <p:sldId id="360" r:id="rId203"/>
    <p:sldId id="782" r:id="rId204"/>
    <p:sldId id="361" r:id="rId205"/>
    <p:sldId id="312" r:id="rId206"/>
    <p:sldId id="292" r:id="rId207"/>
    <p:sldId id="359" r:id="rId208"/>
    <p:sldId id="356" r:id="rId209"/>
    <p:sldId id="357" r:id="rId210"/>
    <p:sldId id="358" r:id="rId211"/>
    <p:sldId id="338" r:id="rId212"/>
    <p:sldId id="549" r:id="rId213"/>
    <p:sldId id="783" r:id="rId214"/>
    <p:sldId id="781" r:id="rId215"/>
    <p:sldId id="341" r:id="rId216"/>
    <p:sldId id="550" r:id="rId217"/>
    <p:sldId id="366" r:id="rId218"/>
    <p:sldId id="367" r:id="rId219"/>
    <p:sldId id="368" r:id="rId220"/>
    <p:sldId id="369" r:id="rId221"/>
    <p:sldId id="370" r:id="rId222"/>
    <p:sldId id="371" r:id="rId223"/>
    <p:sldId id="372" r:id="rId224"/>
    <p:sldId id="373" r:id="rId225"/>
    <p:sldId id="374" r:id="rId226"/>
    <p:sldId id="375" r:id="rId227"/>
    <p:sldId id="376" r:id="rId228"/>
    <p:sldId id="551" r:id="rId229"/>
    <p:sldId id="613" r:id="rId230"/>
    <p:sldId id="553" r:id="rId231"/>
    <p:sldId id="554" r:id="rId232"/>
    <p:sldId id="555" r:id="rId233"/>
    <p:sldId id="556" r:id="rId234"/>
    <p:sldId id="378" r:id="rId235"/>
    <p:sldId id="379" r:id="rId236"/>
    <p:sldId id="380" r:id="rId237"/>
    <p:sldId id="381" r:id="rId238"/>
    <p:sldId id="382" r:id="rId239"/>
    <p:sldId id="387" r:id="rId240"/>
    <p:sldId id="388" r:id="rId241"/>
    <p:sldId id="389" r:id="rId242"/>
    <p:sldId id="390" r:id="rId243"/>
    <p:sldId id="391" r:id="rId244"/>
  </p:sldIdLst>
  <p:sldSz cx="12192000" cy="6858000"/>
  <p:notesSz cx="6858000" cy="9144000"/>
  <p:custDataLst>
    <p:tags r:id="rId2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642"/>
            <p14:sldId id="643"/>
          </p14:sldIdLst>
        </p14:section>
        <p14:section name="设计、令人印象深刻、协作" id="{B9B51309-D148-4332-87C2-07BE32FBCA3B}">
          <p14:sldIdLst>
            <p14:sldId id="405"/>
            <p14:sldId id="644"/>
            <p14:sldId id="648"/>
            <p14:sldId id="649"/>
            <p14:sldId id="645"/>
            <p14:sldId id="646"/>
            <p14:sldId id="647"/>
            <p14:sldId id="406"/>
            <p14:sldId id="411"/>
            <p14:sldId id="651"/>
            <p14:sldId id="412"/>
            <p14:sldId id="413"/>
            <p14:sldId id="650"/>
            <p14:sldId id="414"/>
            <p14:sldId id="668"/>
            <p14:sldId id="669"/>
            <p14:sldId id="670"/>
            <p14:sldId id="415"/>
            <p14:sldId id="652"/>
            <p14:sldId id="653"/>
            <p14:sldId id="416"/>
            <p14:sldId id="417"/>
            <p14:sldId id="418"/>
            <p14:sldId id="420"/>
            <p14:sldId id="421"/>
            <p14:sldId id="422"/>
            <p14:sldId id="769"/>
            <p14:sldId id="774"/>
            <p14:sldId id="775"/>
            <p14:sldId id="545"/>
            <p14:sldId id="546"/>
            <p14:sldId id="547"/>
            <p14:sldId id="777"/>
            <p14:sldId id="655"/>
            <p14:sldId id="296"/>
            <p14:sldId id="316"/>
            <p14:sldId id="671"/>
            <p14:sldId id="672"/>
            <p14:sldId id="317"/>
            <p14:sldId id="673"/>
            <p14:sldId id="318"/>
            <p14:sldId id="319"/>
            <p14:sldId id="320"/>
            <p14:sldId id="674"/>
            <p14:sldId id="675"/>
            <p14:sldId id="676"/>
            <p14:sldId id="321"/>
            <p14:sldId id="322"/>
            <p14:sldId id="323"/>
            <p14:sldId id="656"/>
            <p14:sldId id="679"/>
            <p14:sldId id="365"/>
            <p14:sldId id="700"/>
            <p14:sldId id="780"/>
            <p14:sldId id="779"/>
            <p14:sldId id="423"/>
            <p14:sldId id="701"/>
            <p14:sldId id="424"/>
            <p14:sldId id="425"/>
            <p14:sldId id="702"/>
            <p14:sldId id="426"/>
            <p14:sldId id="677"/>
            <p14:sldId id="680"/>
            <p14:sldId id="681"/>
            <p14:sldId id="657"/>
            <p14:sldId id="427"/>
            <p14:sldId id="445"/>
            <p14:sldId id="446"/>
            <p14:sldId id="693"/>
            <p14:sldId id="694"/>
            <p14:sldId id="538"/>
            <p14:sldId id="692"/>
            <p14:sldId id="540"/>
            <p14:sldId id="695"/>
            <p14:sldId id="539"/>
            <p14:sldId id="447"/>
            <p14:sldId id="536"/>
            <p14:sldId id="537"/>
            <p14:sldId id="541"/>
            <p14:sldId id="658"/>
            <p14:sldId id="659"/>
            <p14:sldId id="660"/>
            <p14:sldId id="662"/>
            <p14:sldId id="664"/>
            <p14:sldId id="448"/>
            <p14:sldId id="665"/>
            <p14:sldId id="449"/>
            <p14:sldId id="450"/>
            <p14:sldId id="713"/>
            <p14:sldId id="451"/>
            <p14:sldId id="710"/>
            <p14:sldId id="712"/>
            <p14:sldId id="452"/>
            <p14:sldId id="703"/>
            <p14:sldId id="696"/>
            <p14:sldId id="697"/>
            <p14:sldId id="666"/>
            <p14:sldId id="430"/>
            <p14:sldId id="714"/>
            <p14:sldId id="698"/>
            <p14:sldId id="454"/>
            <p14:sldId id="455"/>
            <p14:sldId id="699"/>
            <p14:sldId id="456"/>
            <p14:sldId id="704"/>
            <p14:sldId id="458"/>
            <p14:sldId id="459"/>
            <p14:sldId id="705"/>
            <p14:sldId id="457"/>
            <p14:sldId id="460"/>
            <p14:sldId id="706"/>
            <p14:sldId id="733"/>
            <p14:sldId id="297"/>
            <p14:sldId id="461"/>
            <p14:sldId id="299"/>
            <p14:sldId id="707"/>
            <p14:sldId id="708"/>
            <p14:sldId id="302"/>
            <p14:sldId id="709"/>
            <p14:sldId id="303"/>
            <p14:sldId id="715"/>
            <p14:sldId id="307"/>
            <p14:sldId id="304"/>
            <p14:sldId id="305"/>
            <p14:sldId id="744"/>
            <p14:sldId id="313"/>
            <p14:sldId id="314"/>
            <p14:sldId id="315"/>
            <p14:sldId id="747"/>
            <p14:sldId id="745"/>
            <p14:sldId id="746"/>
            <p14:sldId id="748"/>
            <p14:sldId id="309"/>
            <p14:sldId id="310"/>
            <p14:sldId id="311"/>
            <p14:sldId id="308"/>
            <p14:sldId id="749"/>
            <p14:sldId id="750"/>
            <p14:sldId id="743"/>
            <p14:sldId id="462"/>
            <p14:sldId id="716"/>
            <p14:sldId id="463"/>
            <p14:sldId id="464"/>
            <p14:sldId id="720"/>
            <p14:sldId id="721"/>
            <p14:sldId id="722"/>
            <p14:sldId id="726"/>
            <p14:sldId id="723"/>
            <p14:sldId id="725"/>
            <p14:sldId id="724"/>
            <p14:sldId id="718"/>
            <p14:sldId id="465"/>
            <p14:sldId id="466"/>
            <p14:sldId id="467"/>
            <p14:sldId id="727"/>
            <p14:sldId id="730"/>
            <p14:sldId id="731"/>
            <p14:sldId id="729"/>
            <p14:sldId id="468"/>
            <p14:sldId id="728"/>
            <p14:sldId id="469"/>
            <p14:sldId id="719"/>
            <p14:sldId id="470"/>
            <p14:sldId id="732"/>
            <p14:sldId id="734"/>
            <p14:sldId id="735"/>
            <p14:sldId id="736"/>
            <p14:sldId id="737"/>
            <p14:sldId id="738"/>
            <p14:sldId id="471"/>
            <p14:sldId id="472"/>
            <p14:sldId id="739"/>
            <p14:sldId id="473"/>
            <p14:sldId id="740"/>
            <p14:sldId id="474"/>
            <p14:sldId id="741"/>
            <p14:sldId id="742"/>
            <p14:sldId id="751"/>
            <p14:sldId id="475"/>
            <p14:sldId id="476"/>
            <p14:sldId id="753"/>
            <p14:sldId id="758"/>
            <p14:sldId id="477"/>
            <p14:sldId id="756"/>
            <p14:sldId id="755"/>
            <p14:sldId id="478"/>
            <p14:sldId id="479"/>
            <p14:sldId id="761"/>
            <p14:sldId id="759"/>
            <p14:sldId id="760"/>
            <p14:sldId id="762"/>
            <p14:sldId id="763"/>
            <p14:sldId id="764"/>
            <p14:sldId id="765"/>
            <p14:sldId id="766"/>
            <p14:sldId id="768"/>
            <p14:sldId id="360"/>
            <p14:sldId id="782"/>
            <p14:sldId id="361"/>
            <p14:sldId id="312"/>
            <p14:sldId id="292"/>
            <p14:sldId id="359"/>
            <p14:sldId id="356"/>
            <p14:sldId id="357"/>
            <p14:sldId id="358"/>
            <p14:sldId id="338"/>
            <p14:sldId id="549"/>
            <p14:sldId id="783"/>
            <p14:sldId id="781"/>
            <p14:sldId id="341"/>
            <p14:sldId id="550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了解更多" id="{2CC34DB2-6590-42C0-AD4B-A04C6060184E}">
          <p14:sldIdLst>
            <p14:sldId id="373"/>
            <p14:sldId id="374"/>
            <p14:sldId id="375"/>
            <p14:sldId id="376"/>
            <p14:sldId id="551"/>
            <p14:sldId id="613"/>
            <p14:sldId id="553"/>
            <p14:sldId id="554"/>
            <p14:sldId id="555"/>
            <p14:sldId id="556"/>
            <p14:sldId id="378"/>
            <p14:sldId id="379"/>
            <p14:sldId id="380"/>
            <p14:sldId id="381"/>
            <p14:sldId id="382"/>
            <p14:sldId id="387"/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24726"/>
    <a:srgbClr val="734F29"/>
    <a:srgbClr val="AEB785"/>
    <a:srgbClr val="D2B4A6"/>
    <a:srgbClr val="DD462F"/>
    <a:srgbClr val="EFD5A2"/>
    <a:srgbClr val="3B3026"/>
    <a:srgbClr val="ECE1CA"/>
    <a:srgbClr val="795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86410" autoAdjust="0"/>
  </p:normalViewPr>
  <p:slideViewPr>
    <p:cSldViewPr snapToGrid="0" showGuides="1">
      <p:cViewPr varScale="1">
        <p:scale>
          <a:sx n="73" d="100"/>
          <a:sy n="73" d="100"/>
        </p:scale>
        <p:origin x="994" y="67"/>
      </p:cViewPr>
      <p:guideLst>
        <p:guide orient="horz" pos="2161"/>
        <p:guide pos="3839"/>
      </p:guideLst>
    </p:cSldViewPr>
  </p:slideViewPr>
  <p:outlineViewPr>
    <p:cViewPr>
      <p:scale>
        <a:sx n="33" d="100"/>
        <a:sy n="33" d="100"/>
      </p:scale>
      <p:origin x="0" y="-3060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0" Type="http://schemas.openxmlformats.org/officeDocument/2006/relationships/tags" Target="tags/tag2.xml"/><Relationship Id="rId25" Type="http://schemas.openxmlformats.org/officeDocument/2006/relationships/slide" Target="slides/slide22.xml"/><Relationship Id="rId249" Type="http://schemas.openxmlformats.org/officeDocument/2006/relationships/customXml" Target="../customXml/item1.xml"/><Relationship Id="rId248" Type="http://schemas.openxmlformats.org/officeDocument/2006/relationships/commentAuthors" Target="commentAuthors.xml"/><Relationship Id="rId247" Type="http://schemas.openxmlformats.org/officeDocument/2006/relationships/tableStyles" Target="tableStyles.xml"/><Relationship Id="rId246" Type="http://schemas.openxmlformats.org/officeDocument/2006/relationships/viewProps" Target="viewProps.xml"/><Relationship Id="rId245" Type="http://schemas.openxmlformats.org/officeDocument/2006/relationships/presProps" Target="presProps.xml"/><Relationship Id="rId244" Type="http://schemas.openxmlformats.org/officeDocument/2006/relationships/slide" Target="slides/slide241.xml"/><Relationship Id="rId243" Type="http://schemas.openxmlformats.org/officeDocument/2006/relationships/slide" Target="slides/slide240.xml"/><Relationship Id="rId242" Type="http://schemas.openxmlformats.org/officeDocument/2006/relationships/slide" Target="slides/slide239.xml"/><Relationship Id="rId241" Type="http://schemas.openxmlformats.org/officeDocument/2006/relationships/slide" Target="slides/slide238.xml"/><Relationship Id="rId240" Type="http://schemas.openxmlformats.org/officeDocument/2006/relationships/slide" Target="slides/slide237.xml"/><Relationship Id="rId24" Type="http://schemas.openxmlformats.org/officeDocument/2006/relationships/slide" Target="slides/slide21.xml"/><Relationship Id="rId239" Type="http://schemas.openxmlformats.org/officeDocument/2006/relationships/slide" Target="slides/slide236.xml"/><Relationship Id="rId238" Type="http://schemas.openxmlformats.org/officeDocument/2006/relationships/slide" Target="slides/slide235.xml"/><Relationship Id="rId237" Type="http://schemas.openxmlformats.org/officeDocument/2006/relationships/slide" Target="slides/slide234.xml"/><Relationship Id="rId236" Type="http://schemas.openxmlformats.org/officeDocument/2006/relationships/slide" Target="slides/slide233.xml"/><Relationship Id="rId235" Type="http://schemas.openxmlformats.org/officeDocument/2006/relationships/slide" Target="slides/slide232.xml"/><Relationship Id="rId234" Type="http://schemas.openxmlformats.org/officeDocument/2006/relationships/slide" Target="slides/slide231.xml"/><Relationship Id="rId233" Type="http://schemas.openxmlformats.org/officeDocument/2006/relationships/slide" Target="slides/slide230.xml"/><Relationship Id="rId232" Type="http://schemas.openxmlformats.org/officeDocument/2006/relationships/slide" Target="slides/slide229.xml"/><Relationship Id="rId231" Type="http://schemas.openxmlformats.org/officeDocument/2006/relationships/slide" Target="slides/slide228.xml"/><Relationship Id="rId230" Type="http://schemas.openxmlformats.org/officeDocument/2006/relationships/slide" Target="slides/slide227.xml"/><Relationship Id="rId23" Type="http://schemas.openxmlformats.org/officeDocument/2006/relationships/slide" Target="slides/slide20.xml"/><Relationship Id="rId229" Type="http://schemas.openxmlformats.org/officeDocument/2006/relationships/slide" Target="slides/slide226.xml"/><Relationship Id="rId228" Type="http://schemas.openxmlformats.org/officeDocument/2006/relationships/slide" Target="slides/slide225.xml"/><Relationship Id="rId227" Type="http://schemas.openxmlformats.org/officeDocument/2006/relationships/slide" Target="slides/slide224.xml"/><Relationship Id="rId226" Type="http://schemas.openxmlformats.org/officeDocument/2006/relationships/slide" Target="slides/slide223.xml"/><Relationship Id="rId225" Type="http://schemas.openxmlformats.org/officeDocument/2006/relationships/slide" Target="slides/slide222.xml"/><Relationship Id="rId224" Type="http://schemas.openxmlformats.org/officeDocument/2006/relationships/slide" Target="slides/slide221.xml"/><Relationship Id="rId223" Type="http://schemas.openxmlformats.org/officeDocument/2006/relationships/slide" Target="slides/slide220.xml"/><Relationship Id="rId222" Type="http://schemas.openxmlformats.org/officeDocument/2006/relationships/slide" Target="slides/slide219.xml"/><Relationship Id="rId221" Type="http://schemas.openxmlformats.org/officeDocument/2006/relationships/slide" Target="slides/slide218.xml"/><Relationship Id="rId220" Type="http://schemas.openxmlformats.org/officeDocument/2006/relationships/slide" Target="slides/slide217.xml"/><Relationship Id="rId22" Type="http://schemas.openxmlformats.org/officeDocument/2006/relationships/slide" Target="slides/slide19.xml"/><Relationship Id="rId219" Type="http://schemas.openxmlformats.org/officeDocument/2006/relationships/slide" Target="slides/slide216.xml"/><Relationship Id="rId218" Type="http://schemas.openxmlformats.org/officeDocument/2006/relationships/slide" Target="slides/slide215.xml"/><Relationship Id="rId217" Type="http://schemas.openxmlformats.org/officeDocument/2006/relationships/slide" Target="slides/slide214.xml"/><Relationship Id="rId216" Type="http://schemas.openxmlformats.org/officeDocument/2006/relationships/slide" Target="slides/slide213.xml"/><Relationship Id="rId215" Type="http://schemas.openxmlformats.org/officeDocument/2006/relationships/slide" Target="slides/slide212.xml"/><Relationship Id="rId214" Type="http://schemas.openxmlformats.org/officeDocument/2006/relationships/slide" Target="slides/slide211.xml"/><Relationship Id="rId213" Type="http://schemas.openxmlformats.org/officeDocument/2006/relationships/slide" Target="slides/slide210.xml"/><Relationship Id="rId212" Type="http://schemas.openxmlformats.org/officeDocument/2006/relationships/slide" Target="slides/slide209.xml"/><Relationship Id="rId211" Type="http://schemas.openxmlformats.org/officeDocument/2006/relationships/slide" Target="slides/slide208.xml"/><Relationship Id="rId210" Type="http://schemas.openxmlformats.org/officeDocument/2006/relationships/slide" Target="slides/slide207.xml"/><Relationship Id="rId21" Type="http://schemas.openxmlformats.org/officeDocument/2006/relationships/slide" Target="slides/slide18.xml"/><Relationship Id="rId209" Type="http://schemas.openxmlformats.org/officeDocument/2006/relationships/slide" Target="slides/slide206.xml"/><Relationship Id="rId208" Type="http://schemas.openxmlformats.org/officeDocument/2006/relationships/slide" Target="slides/slide205.xml"/><Relationship Id="rId207" Type="http://schemas.openxmlformats.org/officeDocument/2006/relationships/slide" Target="slides/slide204.xml"/><Relationship Id="rId206" Type="http://schemas.openxmlformats.org/officeDocument/2006/relationships/slide" Target="slides/slide203.xml"/><Relationship Id="rId205" Type="http://schemas.openxmlformats.org/officeDocument/2006/relationships/slide" Target="slides/slide202.xml"/><Relationship Id="rId204" Type="http://schemas.openxmlformats.org/officeDocument/2006/relationships/slide" Target="slides/slide201.xml"/><Relationship Id="rId203" Type="http://schemas.openxmlformats.org/officeDocument/2006/relationships/slide" Target="slides/slide200.xml"/><Relationship Id="rId202" Type="http://schemas.openxmlformats.org/officeDocument/2006/relationships/slide" Target="slides/slide199.xml"/><Relationship Id="rId201" Type="http://schemas.openxmlformats.org/officeDocument/2006/relationships/slide" Target="slides/slide198.xml"/><Relationship Id="rId200" Type="http://schemas.openxmlformats.org/officeDocument/2006/relationships/slide" Target="slides/slide197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9" Type="http://schemas.openxmlformats.org/officeDocument/2006/relationships/slide" Target="slides/slide196.xml"/><Relationship Id="rId198" Type="http://schemas.openxmlformats.org/officeDocument/2006/relationships/slide" Target="slides/slide195.xml"/><Relationship Id="rId197" Type="http://schemas.openxmlformats.org/officeDocument/2006/relationships/slide" Target="slides/slide194.xml"/><Relationship Id="rId196" Type="http://schemas.openxmlformats.org/officeDocument/2006/relationships/slide" Target="slides/slide193.xml"/><Relationship Id="rId195" Type="http://schemas.openxmlformats.org/officeDocument/2006/relationships/slide" Target="slides/slide192.xml"/><Relationship Id="rId194" Type="http://schemas.openxmlformats.org/officeDocument/2006/relationships/slide" Target="slides/slide191.xml"/><Relationship Id="rId193" Type="http://schemas.openxmlformats.org/officeDocument/2006/relationships/slide" Target="slides/slide190.xml"/><Relationship Id="rId192" Type="http://schemas.openxmlformats.org/officeDocument/2006/relationships/slide" Target="slides/slide189.xml"/><Relationship Id="rId191" Type="http://schemas.openxmlformats.org/officeDocument/2006/relationships/slide" Target="slides/slide188.xml"/><Relationship Id="rId190" Type="http://schemas.openxmlformats.org/officeDocument/2006/relationships/slide" Target="slides/slide187.xml"/><Relationship Id="rId19" Type="http://schemas.openxmlformats.org/officeDocument/2006/relationships/slide" Target="slides/slide16.xml"/><Relationship Id="rId189" Type="http://schemas.openxmlformats.org/officeDocument/2006/relationships/slide" Target="slides/slide186.xml"/><Relationship Id="rId188" Type="http://schemas.openxmlformats.org/officeDocument/2006/relationships/slide" Target="slides/slide185.xml"/><Relationship Id="rId187" Type="http://schemas.openxmlformats.org/officeDocument/2006/relationships/slide" Target="slides/slide184.xml"/><Relationship Id="rId186" Type="http://schemas.openxmlformats.org/officeDocument/2006/relationships/slide" Target="slides/slide183.xml"/><Relationship Id="rId185" Type="http://schemas.openxmlformats.org/officeDocument/2006/relationships/slide" Target="slides/slide182.xml"/><Relationship Id="rId184" Type="http://schemas.openxmlformats.org/officeDocument/2006/relationships/slide" Target="slides/slide181.xml"/><Relationship Id="rId183" Type="http://schemas.openxmlformats.org/officeDocument/2006/relationships/slide" Target="slides/slide180.xml"/><Relationship Id="rId182" Type="http://schemas.openxmlformats.org/officeDocument/2006/relationships/slide" Target="slides/slide179.xml"/><Relationship Id="rId181" Type="http://schemas.openxmlformats.org/officeDocument/2006/relationships/slide" Target="slides/slide178.xml"/><Relationship Id="rId180" Type="http://schemas.openxmlformats.org/officeDocument/2006/relationships/slide" Target="slides/slide177.xml"/><Relationship Id="rId18" Type="http://schemas.openxmlformats.org/officeDocument/2006/relationships/slide" Target="slides/slide15.xml"/><Relationship Id="rId179" Type="http://schemas.openxmlformats.org/officeDocument/2006/relationships/slide" Target="slides/slide176.xml"/><Relationship Id="rId178" Type="http://schemas.openxmlformats.org/officeDocument/2006/relationships/slide" Target="slides/slide175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223.xml"/><Relationship Id="rId8" Type="http://schemas.openxmlformats.org/officeDocument/2006/relationships/slide" Target="slides/slide222.xml"/><Relationship Id="rId7" Type="http://schemas.openxmlformats.org/officeDocument/2006/relationships/slide" Target="slides/slide221.xml"/><Relationship Id="rId6" Type="http://schemas.openxmlformats.org/officeDocument/2006/relationships/slide" Target="slides/slide220.xml"/><Relationship Id="rId5" Type="http://schemas.openxmlformats.org/officeDocument/2006/relationships/slide" Target="slides/slide219.xml"/><Relationship Id="rId4" Type="http://schemas.openxmlformats.org/officeDocument/2006/relationships/slide" Target="slides/slide218.xml"/><Relationship Id="rId3" Type="http://schemas.openxmlformats.org/officeDocument/2006/relationships/slide" Target="slides/slide217.xml"/><Relationship Id="rId25" Type="http://schemas.openxmlformats.org/officeDocument/2006/relationships/slide" Target="slides/slide241.xml"/><Relationship Id="rId24" Type="http://schemas.openxmlformats.org/officeDocument/2006/relationships/slide" Target="slides/slide240.xml"/><Relationship Id="rId23" Type="http://schemas.openxmlformats.org/officeDocument/2006/relationships/slide" Target="slides/slide239.xml"/><Relationship Id="rId22" Type="http://schemas.openxmlformats.org/officeDocument/2006/relationships/slide" Target="slides/slide238.xml"/><Relationship Id="rId21" Type="http://schemas.openxmlformats.org/officeDocument/2006/relationships/slide" Target="slides/slide237.xml"/><Relationship Id="rId20" Type="http://schemas.openxmlformats.org/officeDocument/2006/relationships/slide" Target="slides/slide236.xml"/><Relationship Id="rId2" Type="http://schemas.openxmlformats.org/officeDocument/2006/relationships/slide" Target="slides/slide216.xml"/><Relationship Id="rId19" Type="http://schemas.openxmlformats.org/officeDocument/2006/relationships/slide" Target="slides/slide235.xml"/><Relationship Id="rId18" Type="http://schemas.openxmlformats.org/officeDocument/2006/relationships/slide" Target="slides/slide234.xml"/><Relationship Id="rId17" Type="http://schemas.openxmlformats.org/officeDocument/2006/relationships/slide" Target="slides/slide233.xml"/><Relationship Id="rId16" Type="http://schemas.openxmlformats.org/officeDocument/2006/relationships/slide" Target="slides/slide232.xml"/><Relationship Id="rId15" Type="http://schemas.openxmlformats.org/officeDocument/2006/relationships/slide" Target="slides/slide231.xml"/><Relationship Id="rId14" Type="http://schemas.openxmlformats.org/officeDocument/2006/relationships/slide" Target="slides/slide230.xml"/><Relationship Id="rId13" Type="http://schemas.openxmlformats.org/officeDocument/2006/relationships/slide" Target="slides/slide229.xml"/><Relationship Id="rId12" Type="http://schemas.openxmlformats.org/officeDocument/2006/relationships/slide" Target="slides/slide228.xml"/><Relationship Id="rId11" Type="http://schemas.openxmlformats.org/officeDocument/2006/relationships/slide" Target="slides/slide225.xml"/><Relationship Id="rId10" Type="http://schemas.openxmlformats.org/officeDocument/2006/relationships/slide" Target="slides/slide224.xml"/><Relationship Id="rId1" Type="http://schemas.openxmlformats.org/officeDocument/2006/relationships/slide" Target="slides/slide215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Sheet1!$B$2:$B$26</c:f>
              <c:numCache>
                <c:formatCode>General</c:formatCode>
                <c:ptCount val="25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</c:v>
                </c:pt>
                <c:pt idx="23">
                  <c:v>4.6</c:v>
                </c:pt>
                <c:pt idx="24">
                  <c:v>4.8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</c:v>
                </c:pt>
                <c:pt idx="1">
                  <c:v>0.818730753077982</c:v>
                </c:pt>
                <c:pt idx="2">
                  <c:v>0.670320046035639</c:v>
                </c:pt>
                <c:pt idx="3">
                  <c:v>0.548811636094026</c:v>
                </c:pt>
                <c:pt idx="4">
                  <c:v>0.449328964117222</c:v>
                </c:pt>
                <c:pt idx="5">
                  <c:v>0.367879441171442</c:v>
                </c:pt>
                <c:pt idx="6">
                  <c:v>0.301194211912202</c:v>
                </c:pt>
                <c:pt idx="7">
                  <c:v>0.246596963941606</c:v>
                </c:pt>
                <c:pt idx="8">
                  <c:v>0.201896517994655</c:v>
                </c:pt>
                <c:pt idx="9">
                  <c:v>0.165298888221587</c:v>
                </c:pt>
                <c:pt idx="10">
                  <c:v>0.135335283236613</c:v>
                </c:pt>
                <c:pt idx="11">
                  <c:v>0.110803158362334</c:v>
                </c:pt>
                <c:pt idx="12">
                  <c:v>0.0907179532894125</c:v>
                </c:pt>
                <c:pt idx="13">
                  <c:v>0.0742735782143339</c:v>
                </c:pt>
                <c:pt idx="14">
                  <c:v>0.060810062625218</c:v>
                </c:pt>
                <c:pt idx="15">
                  <c:v>0.0497870683678639</c:v>
                </c:pt>
                <c:pt idx="16">
                  <c:v>0.0407622039783662</c:v>
                </c:pt>
                <c:pt idx="17">
                  <c:v>0.0333732699603261</c:v>
                </c:pt>
                <c:pt idx="18">
                  <c:v>0.0273237224472925</c:v>
                </c:pt>
                <c:pt idx="19">
                  <c:v>0.0223707718561656</c:v>
                </c:pt>
                <c:pt idx="20">
                  <c:v>0.0183156388887342</c:v>
                </c:pt>
                <c:pt idx="21">
                  <c:v>0.0149955768204777</c:v>
                </c:pt>
                <c:pt idx="22">
                  <c:v>0.0122773399030684</c:v>
                </c:pt>
                <c:pt idx="23">
                  <c:v>0.0100518357446336</c:v>
                </c:pt>
                <c:pt idx="24">
                  <c:v>0.00822974704902002</c:v>
                </c:pt>
              </c:numCache>
            </c:numRef>
          </c:yVal>
          <c:smooth val="1"/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Sheet1!$B$2:$B$26</c:f>
              <c:numCache>
                <c:formatCode>General</c:formatCode>
                <c:ptCount val="25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</c:v>
                </c:pt>
                <c:pt idx="23">
                  <c:v>4.6</c:v>
                </c:pt>
                <c:pt idx="24">
                  <c:v>4.8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0">
                  <c:v>1</c:v>
                </c:pt>
                <c:pt idx="1">
                  <c:v>0.670320046035639</c:v>
                </c:pt>
                <c:pt idx="2">
                  <c:v>0.449328964117222</c:v>
                </c:pt>
                <c:pt idx="3">
                  <c:v>0.301194211912202</c:v>
                </c:pt>
                <c:pt idx="4">
                  <c:v>0.201896517994655</c:v>
                </c:pt>
                <c:pt idx="5">
                  <c:v>0.135335283236613</c:v>
                </c:pt>
                <c:pt idx="6">
                  <c:v>0.0907179532894125</c:v>
                </c:pt>
                <c:pt idx="7">
                  <c:v>0.060810062625218</c:v>
                </c:pt>
                <c:pt idx="8">
                  <c:v>0.0407622039783662</c:v>
                </c:pt>
                <c:pt idx="9">
                  <c:v>0.0273237224472926</c:v>
                </c:pt>
                <c:pt idx="10">
                  <c:v>0.0183156388887342</c:v>
                </c:pt>
                <c:pt idx="11">
                  <c:v>0.0122773399030684</c:v>
                </c:pt>
                <c:pt idx="12">
                  <c:v>0.00822974704902003</c:v>
                </c:pt>
                <c:pt idx="13">
                  <c:v>0.00551656442076077</c:v>
                </c:pt>
                <c:pt idx="14">
                  <c:v>0.00369786371648293</c:v>
                </c:pt>
                <c:pt idx="15">
                  <c:v>0.00247875217666636</c:v>
                </c:pt>
                <c:pt idx="16">
                  <c:v>0.00166155727317393</c:v>
                </c:pt>
                <c:pt idx="17">
                  <c:v>0.0011137751478448</c:v>
                </c:pt>
                <c:pt idx="18">
                  <c:v>0.000746585808376678</c:v>
                </c:pt>
                <c:pt idx="19">
                  <c:v>0.00050045143344061</c:v>
                </c:pt>
                <c:pt idx="20">
                  <c:v>0.000335462627902511</c:v>
                </c:pt>
                <c:pt idx="21">
                  <c:v>0.000224867324178848</c:v>
                </c:pt>
                <c:pt idx="22">
                  <c:v>0.000150733075095476</c:v>
                </c:pt>
                <c:pt idx="23">
                  <c:v>0.000101039401837093</c:v>
                </c:pt>
                <c:pt idx="24">
                  <c:v>6.77287364908537e-5</c:v>
                </c:pt>
              </c:numCache>
            </c:numRef>
          </c:yVal>
          <c:smooth val="1"/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numRef>
              <c:f>Sheet1!$B$2:$B$26</c:f>
              <c:numCache>
                <c:formatCode>General</c:formatCode>
                <c:ptCount val="25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</c:v>
                </c:pt>
                <c:pt idx="23">
                  <c:v>4.6</c:v>
                </c:pt>
                <c:pt idx="24">
                  <c:v>4.8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  <c:pt idx="0">
                  <c:v>1</c:v>
                </c:pt>
                <c:pt idx="1">
                  <c:v>0.90483741803596</c:v>
                </c:pt>
                <c:pt idx="2">
                  <c:v>0.818730753077982</c:v>
                </c:pt>
                <c:pt idx="3">
                  <c:v>0.740818220681718</c:v>
                </c:pt>
                <c:pt idx="4">
                  <c:v>0.670320046035639</c:v>
                </c:pt>
                <c:pt idx="5">
                  <c:v>0.606530659712633</c:v>
                </c:pt>
                <c:pt idx="6">
                  <c:v>0.548811636094026</c:v>
                </c:pt>
                <c:pt idx="7">
                  <c:v>0.49658530379141</c:v>
                </c:pt>
                <c:pt idx="8">
                  <c:v>0.449328964117222</c:v>
                </c:pt>
                <c:pt idx="9">
                  <c:v>0.406569659740599</c:v>
                </c:pt>
                <c:pt idx="10">
                  <c:v>0.367879441171442</c:v>
                </c:pt>
                <c:pt idx="11">
                  <c:v>0.33287108369808</c:v>
                </c:pt>
                <c:pt idx="12">
                  <c:v>0.301194211912202</c:v>
                </c:pt>
                <c:pt idx="13">
                  <c:v>0.272531793034013</c:v>
                </c:pt>
                <c:pt idx="14">
                  <c:v>0.246596963941606</c:v>
                </c:pt>
                <c:pt idx="15">
                  <c:v>0.22313016014843</c:v>
                </c:pt>
                <c:pt idx="16">
                  <c:v>0.201896517994655</c:v>
                </c:pt>
                <c:pt idx="17">
                  <c:v>0.182683524052735</c:v>
                </c:pt>
                <c:pt idx="18">
                  <c:v>0.165298888221586</c:v>
                </c:pt>
                <c:pt idx="19">
                  <c:v>0.149568619222635</c:v>
                </c:pt>
                <c:pt idx="20">
                  <c:v>0.135335283236613</c:v>
                </c:pt>
                <c:pt idx="21">
                  <c:v>0.122456428252982</c:v>
                </c:pt>
                <c:pt idx="22">
                  <c:v>0.110803158362334</c:v>
                </c:pt>
                <c:pt idx="23">
                  <c:v>0.100258843722804</c:v>
                </c:pt>
                <c:pt idx="24">
                  <c:v>0.0907179532894124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5234736"/>
        <c:axId val="474244736"/>
      </c:scatterChart>
      <c:valAx>
        <c:axId val="48523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474244736"/>
        <c:crosses val="autoZero"/>
        <c:crossBetween val="midCat"/>
      </c:valAx>
      <c:valAx>
        <c:axId val="47424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</a:p>
        </c:txPr>
        <c:crossAx val="48523473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3-05-27T10:01:28.012" idx="3">
    <p:pos x="10" y="10"/>
    <p:text/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6831.47 4195.04,'16'16,"48"112,0-17,0 1,-17-32,-15-32,-16-1,0-31,-16 0,0 0,16 0,-16-16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7071.47 4163.04,'-16'0,"0"48,-16-16,16 16,-16 0,16-1,-16-15,0 16,16-16,-16 48,16-32,0-16,0 31,16-47,-16-16,16 16,0 0,0 0,0 0,0 0,-16-16,16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6847.47 5041.04,'0'15,"48"65,-16 16,16-16,-16-1,-16-15,16-32,-32-16,16-16,-1 16,-15 0,0 0,16-16,-16 16,0-16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7086.47 5120.04,'-15'0,"-1"32,16 16,-16-16,0 32,0-32,0 0,0-1,0-15,0 16,16 0,-16 0,0 0,0-16,16 0,0 0,-16-16,16 16,-16 0,16 0,-16-16,16 16,0 0,0-16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9527.47 5615.04,'0'0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9463.47 6269.04,'0'0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14664.5 1451.04,'0'0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5-27T11:05:43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9192.47 6237.04,'0'0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16</a:t>
            </a:r>
            <a:r>
              <a:rPr lang="zh-CN" altLang="en-US" dirty="0"/>
              <a:t>日结束，周五，</a:t>
            </a:r>
            <a:r>
              <a:rPr lang="en-US" altLang="zh-CN" dirty="0"/>
              <a:t>42</a:t>
            </a:r>
            <a:r>
              <a:rPr lang="zh-CN" altLang="en-US" dirty="0"/>
              <a:t>学时。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日，周二，学时</a:t>
            </a:r>
            <a:r>
              <a:rPr lang="en-US" altLang="zh-CN" dirty="0"/>
              <a:t>44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日，周五，学时</a:t>
            </a:r>
            <a:r>
              <a:rPr lang="en-US" altLang="zh-CN" dirty="0"/>
              <a:t>46</a:t>
            </a:r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日，周五，学时</a:t>
            </a:r>
            <a:r>
              <a:rPr lang="en-US" altLang="zh-CN" dirty="0"/>
              <a:t>46</a:t>
            </a:r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日，周二，学时</a:t>
            </a:r>
            <a:r>
              <a:rPr lang="en-US" altLang="zh-CN" dirty="0"/>
              <a:t>48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emf"/><Relationship Id="rId1" Type="http://schemas.openxmlformats.org/officeDocument/2006/relationships/image" Target="../media/image144.em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6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.png"/><Relationship Id="rId8" Type="http://schemas.openxmlformats.org/officeDocument/2006/relationships/image" Target="../media/image155.png"/><Relationship Id="rId7" Type="http://schemas.openxmlformats.org/officeDocument/2006/relationships/image" Target="../media/image154.png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6.png"/><Relationship Id="rId2" Type="http://schemas.openxmlformats.org/officeDocument/2006/relationships/image" Target="../media/image158.emf"/><Relationship Id="rId1" Type="http://schemas.openxmlformats.org/officeDocument/2006/relationships/image" Target="../media/image157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59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0.e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e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3.e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6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4.png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0.png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176.png"/><Relationship Id="rId2" Type="http://schemas.openxmlformats.org/officeDocument/2006/relationships/image" Target="../media/image167.png"/><Relationship Id="rId1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2.emf"/><Relationship Id="rId1" Type="http://schemas.openxmlformats.org/officeDocument/2006/relationships/image" Target="../media/image181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6.emf"/><Relationship Id="rId1" Type="http://schemas.openxmlformats.org/officeDocument/2006/relationships/image" Target="../media/image185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7.emf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emf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9.emf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0.e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4.emf"/><Relationship Id="rId1" Type="http://schemas.openxmlformats.org/officeDocument/2006/relationships/image" Target="../media/image193.emf"/></Relationships>
</file>

<file path=ppt/slides/_rels/slide1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0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2.emf"/><Relationship Id="rId1" Type="http://schemas.openxmlformats.org/officeDocument/2006/relationships/image" Target="../media/image201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4.emf"/><Relationship Id="rId1" Type="http://schemas.openxmlformats.org/officeDocument/2006/relationships/image" Target="../media/image203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0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emf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emf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e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emf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emf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1.emf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4.emf"/><Relationship Id="rId1" Type="http://schemas.openxmlformats.org/officeDocument/2006/relationships/image" Target="../media/image213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6.emf"/><Relationship Id="rId1" Type="http://schemas.openxmlformats.org/officeDocument/2006/relationships/image" Target="../media/image215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8.emf"/><Relationship Id="rId1" Type="http://schemas.openxmlformats.org/officeDocument/2006/relationships/image" Target="../media/image217.emf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9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3.emf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5.emf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8.emf"/><Relationship Id="rId2" Type="http://schemas.openxmlformats.org/officeDocument/2006/relationships/image" Target="../media/image227.emf"/><Relationship Id="rId1" Type="http://schemas.openxmlformats.org/officeDocument/2006/relationships/image" Target="../media/image226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1.emf"/></Relationships>
</file>

<file path=ppt/slides/_rels/slide1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4.png"/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image" Target="../media/image230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5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6.emf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7.emf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8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9.emf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0.emf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1.emf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3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4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7.emf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image" Target="../media/image25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5.em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1" Type="http://schemas.openxmlformats.org/officeDocument/2006/relationships/image" Target="../media/image25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8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9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0.emf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2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3.emf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4.emf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5.emf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6.emf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7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9.png"/><Relationship Id="rId1" Type="http://schemas.openxmlformats.org/officeDocument/2006/relationships/image" Target="../media/image268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0.png"/></Relationships>
</file>

<file path=ppt/slides/_rels/slide19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4.png"/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image" Target="../media/image27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5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6.png"/></Relationships>
</file>

<file path=ppt/slides/_rels/slide2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image" Target="../media/image277.png"/></Relationships>
</file>

<file path=ppt/slides/_rels/slide2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image" Target="../media/image280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3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4.png"/></Relationships>
</file>

<file path=ppt/slides/_rels/slide2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2.png"/><Relationship Id="rId2" Type="http://schemas.openxmlformats.org/officeDocument/2006/relationships/image" Target="../media/image279.png"/><Relationship Id="rId1" Type="http://schemas.openxmlformats.org/officeDocument/2006/relationships/image" Target="../media/image28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6.png"/><Relationship Id="rId1" Type="http://schemas.openxmlformats.org/officeDocument/2006/relationships/image" Target="../media/image285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7.emf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8.emf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9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0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3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5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6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7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8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9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0.png"/></Relationships>
</file>

<file path=ppt/slides/_rels/slide2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4.png"/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image" Target="../media/image30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5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8.png"/><Relationship Id="rId1" Type="http://schemas.openxmlformats.org/officeDocument/2006/relationships/image" Target="../media/image306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7.png"/></Relationships>
</file>

<file path=ppt/slides/_rels/slide2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image" Target="../media/image308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2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1" Type="http://schemas.openxmlformats.org/officeDocument/2006/relationships/image" Target="../media/image313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5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1" Type="http://schemas.openxmlformats.org/officeDocument/2006/relationships/image" Target="../media/image316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8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emf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8" Type="http://schemas.openxmlformats.org/officeDocument/2006/relationships/customXml" Target="../ink/ink4.xml"/><Relationship Id="rId7" Type="http://schemas.openxmlformats.org/officeDocument/2006/relationships/image" Target="../media/image81.png"/><Relationship Id="rId6" Type="http://schemas.openxmlformats.org/officeDocument/2006/relationships/customXml" Target="../ink/ink3.xml"/><Relationship Id="rId5" Type="http://schemas.openxmlformats.org/officeDocument/2006/relationships/image" Target="../media/image80.png"/><Relationship Id="rId4" Type="http://schemas.openxmlformats.org/officeDocument/2006/relationships/customXml" Target="../ink/ink2.xml"/><Relationship Id="rId3" Type="http://schemas.openxmlformats.org/officeDocument/2006/relationships/image" Target="../media/image79.png"/><Relationship Id="rId2" Type="http://schemas.openxmlformats.org/officeDocument/2006/relationships/customXml" Target="../ink/ink1.xml"/><Relationship Id="rId11" Type="http://schemas.openxmlformats.org/officeDocument/2006/relationships/comments" Target="../comments/comment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8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3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customXml" Target="../ink/ink8.xml"/><Relationship Id="rId7" Type="http://schemas.openxmlformats.org/officeDocument/2006/relationships/customXml" Target="../ink/ink7.xml"/><Relationship Id="rId6" Type="http://schemas.openxmlformats.org/officeDocument/2006/relationships/customXml" Target="../ink/ink6.xml"/><Relationship Id="rId5" Type="http://schemas.openxmlformats.org/officeDocument/2006/relationships/image" Target="../media/image113.png"/><Relationship Id="rId4" Type="http://schemas.openxmlformats.org/officeDocument/2006/relationships/customXml" Target="../ink/ink5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5.emf"/><Relationship Id="rId2" Type="http://schemas.openxmlformats.org/officeDocument/2006/relationships/image" Target="../media/image124.png"/><Relationship Id="rId1" Type="http://schemas.openxmlformats.org/officeDocument/2006/relationships/chart" Target="../charts/char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2.png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emf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23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6.png"/><Relationship Id="rId2" Type="http://schemas.openxmlformats.org/officeDocument/2006/relationships/image" Target="../media/image138.emf"/><Relationship Id="rId1" Type="http://schemas.openxmlformats.org/officeDocument/2006/relationships/image" Target="../media/image137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2.emf"/><Relationship Id="rId1" Type="http://schemas.openxmlformats.org/officeDocument/2006/relationships/image" Target="../media/image1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——PART4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40</a:t>
            </a:r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节开始）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9762" y="548005"/>
            <a:ext cx="8372475" cy="59245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方波三角波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电路和原理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周期计算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参数独立调节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改恒压充电为恒流充电即可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601730"/>
            <a:ext cx="10515600" cy="110641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用积分器</a:t>
            </a:r>
            <a:r>
              <a:rPr lang="en-US" altLang="zh-CN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+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反相器，代替原电路中的</a:t>
            </a:r>
            <a:r>
              <a:rPr lang="en-US" altLang="zh-CN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充电电路，即可实现斜波线性变化，实现三角波。</a:t>
            </a:r>
            <a:endParaRPr lang="zh-CN" altLang="en-US" sz="2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0508" y="3200400"/>
            <a:ext cx="7548505" cy="2976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299791"/>
            <a:ext cx="2932776" cy="2686669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705678" y="3299791"/>
            <a:ext cx="2733261" cy="2653748"/>
          </a:xfrm>
          <a:custGeom>
            <a:avLst/>
            <a:gdLst>
              <a:gd name="connsiteX0" fmla="*/ 0 w 2733261"/>
              <a:gd name="connsiteY0" fmla="*/ 0 h 2653748"/>
              <a:gd name="connsiteX1" fmla="*/ 0 w 2733261"/>
              <a:gd name="connsiteY1" fmla="*/ 2415209 h 2653748"/>
              <a:gd name="connsiteX2" fmla="*/ 168965 w 2733261"/>
              <a:gd name="connsiteY2" fmla="*/ 2584174 h 2653748"/>
              <a:gd name="connsiteX3" fmla="*/ 218661 w 2733261"/>
              <a:gd name="connsiteY3" fmla="*/ 2653748 h 2653748"/>
              <a:gd name="connsiteX4" fmla="*/ 576470 w 2733261"/>
              <a:gd name="connsiteY4" fmla="*/ 2653748 h 2653748"/>
              <a:gd name="connsiteX5" fmla="*/ 765313 w 2733261"/>
              <a:gd name="connsiteY5" fmla="*/ 2464905 h 2653748"/>
              <a:gd name="connsiteX6" fmla="*/ 765313 w 2733261"/>
              <a:gd name="connsiteY6" fmla="*/ 477079 h 2653748"/>
              <a:gd name="connsiteX7" fmla="*/ 874644 w 2733261"/>
              <a:gd name="connsiteY7" fmla="*/ 367748 h 2653748"/>
              <a:gd name="connsiteX8" fmla="*/ 2733261 w 2733261"/>
              <a:gd name="connsiteY8" fmla="*/ 367748 h 2653748"/>
              <a:gd name="connsiteX9" fmla="*/ 2733261 w 2733261"/>
              <a:gd name="connsiteY9" fmla="*/ 0 h 2653748"/>
              <a:gd name="connsiteX10" fmla="*/ 0 w 2733261"/>
              <a:gd name="connsiteY10" fmla="*/ 0 h 265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33261" h="2653748">
                <a:moveTo>
                  <a:pt x="0" y="0"/>
                </a:moveTo>
                <a:lnTo>
                  <a:pt x="0" y="2415209"/>
                </a:lnTo>
                <a:lnTo>
                  <a:pt x="168965" y="2584174"/>
                </a:lnTo>
                <a:lnTo>
                  <a:pt x="218661" y="2653748"/>
                </a:lnTo>
                <a:lnTo>
                  <a:pt x="576470" y="2653748"/>
                </a:lnTo>
                <a:lnTo>
                  <a:pt x="765313" y="2464905"/>
                </a:lnTo>
                <a:lnTo>
                  <a:pt x="765313" y="477079"/>
                </a:lnTo>
                <a:lnTo>
                  <a:pt x="874644" y="367748"/>
                </a:lnTo>
                <a:lnTo>
                  <a:pt x="2733261" y="367748"/>
                </a:lnTo>
                <a:lnTo>
                  <a:pt x="273326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5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回顾积分器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616" y="1424244"/>
            <a:ext cx="8548214" cy="53671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278" y="2135060"/>
            <a:ext cx="5376742" cy="3787982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8" y="1045273"/>
            <a:ext cx="11896463" cy="4144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09555" y="4930032"/>
            <a:ext cx="608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方波三角波雏形</a:t>
            </a:r>
            <a:endParaRPr lang="zh-CN" alt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节省一个运放的标准电路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055" y="1205066"/>
            <a:ext cx="5306667" cy="2563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88" y="3768456"/>
            <a:ext cx="6324600" cy="28670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方波三角波发生器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70990"/>
            <a:ext cx="6143643" cy="894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2" y="2537882"/>
            <a:ext cx="6324600" cy="28670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051" y="1470990"/>
            <a:ext cx="5828662" cy="804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704" y="2309283"/>
            <a:ext cx="1331835" cy="554429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775252" y="5059017"/>
            <a:ext cx="805070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74" y="4867377"/>
            <a:ext cx="383926" cy="254069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 flipH="1">
            <a:off x="775252" y="3468756"/>
            <a:ext cx="2375453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1585" y="2312716"/>
            <a:ext cx="1258762" cy="547561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323553" y="2357884"/>
            <a:ext cx="3115386" cy="2691194"/>
          </a:xfrm>
          <a:custGeom>
            <a:avLst/>
            <a:gdLst>
              <a:gd name="connsiteX0" fmla="*/ 3115386 w 3115386"/>
              <a:gd name="connsiteY0" fmla="*/ 236229 h 2691194"/>
              <a:gd name="connsiteX1" fmla="*/ 223099 w 3115386"/>
              <a:gd name="connsiteY1" fmla="*/ 236229 h 2691194"/>
              <a:gd name="connsiteX2" fmla="*/ 411943 w 3115386"/>
              <a:gd name="connsiteY2" fmla="*/ 2691194 h 2691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386" h="2691194">
                <a:moveTo>
                  <a:pt x="3115386" y="236229"/>
                </a:moveTo>
                <a:cubicBezTo>
                  <a:pt x="1894529" y="31648"/>
                  <a:pt x="673673" y="-172932"/>
                  <a:pt x="223099" y="236229"/>
                </a:cubicBezTo>
                <a:cubicBezTo>
                  <a:pt x="-227475" y="645390"/>
                  <a:pt x="92234" y="1668292"/>
                  <a:pt x="411943" y="2691194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92" y="3297345"/>
            <a:ext cx="465719" cy="342821"/>
          </a:xfrm>
          <a:prstGeom prst="rect">
            <a:avLst/>
          </a:prstGeom>
        </p:spPr>
      </p:pic>
      <p:sp>
        <p:nvSpPr>
          <p:cNvPr id="18" name="任意多边形 17"/>
          <p:cNvSpPr/>
          <p:nvPr/>
        </p:nvSpPr>
        <p:spPr>
          <a:xfrm>
            <a:off x="2573383" y="2554037"/>
            <a:ext cx="6648994" cy="946809"/>
          </a:xfrm>
          <a:custGeom>
            <a:avLst/>
            <a:gdLst>
              <a:gd name="connsiteX0" fmla="*/ 6648994 w 6648994"/>
              <a:gd name="connsiteY0" fmla="*/ 71597 h 946809"/>
              <a:gd name="connsiteX1" fmla="*/ 4454434 w 6648994"/>
              <a:gd name="connsiteY1" fmla="*/ 19346 h 946809"/>
              <a:gd name="connsiteX2" fmla="*/ 2090057 w 6648994"/>
              <a:gd name="connsiteY2" fmla="*/ 358980 h 946809"/>
              <a:gd name="connsiteX3" fmla="*/ 378823 w 6648994"/>
              <a:gd name="connsiteY3" fmla="*/ 254477 h 946809"/>
              <a:gd name="connsiteX4" fmla="*/ 0 w 6648994"/>
              <a:gd name="connsiteY4" fmla="*/ 946809 h 94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48994" h="946809">
                <a:moveTo>
                  <a:pt x="6648994" y="71597"/>
                </a:moveTo>
                <a:cubicBezTo>
                  <a:pt x="5931625" y="21523"/>
                  <a:pt x="5214257" y="-28551"/>
                  <a:pt x="4454434" y="19346"/>
                </a:cubicBezTo>
                <a:cubicBezTo>
                  <a:pt x="3694611" y="67243"/>
                  <a:pt x="2769325" y="319792"/>
                  <a:pt x="2090057" y="358980"/>
                </a:cubicBezTo>
                <a:cubicBezTo>
                  <a:pt x="1410789" y="398168"/>
                  <a:pt x="727166" y="156506"/>
                  <a:pt x="378823" y="254477"/>
                </a:cubicBezTo>
                <a:cubicBezTo>
                  <a:pt x="30480" y="352448"/>
                  <a:pt x="15240" y="649628"/>
                  <a:pt x="0" y="946809"/>
                </a:cubicBez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92" y="5404907"/>
            <a:ext cx="7920849" cy="148132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5751" y="3779123"/>
            <a:ext cx="344805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7544" y="256690"/>
            <a:ext cx="6292371" cy="3494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662" y="2656889"/>
            <a:ext cx="7100353" cy="41072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214" y="4059677"/>
            <a:ext cx="344805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对称性更强的标准电路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需要重新计算周期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039" y="2624692"/>
            <a:ext cx="6724650" cy="3419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0" y="1530625"/>
            <a:ext cx="4529823" cy="218813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569743"/>
            <a:ext cx="11544300" cy="53538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8765" y="5923620"/>
            <a:ext cx="1054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此电路仅为弥补常用运放</a:t>
            </a:r>
            <a:r>
              <a:rPr lang="en-US" altLang="zh-CN" dirty="0"/>
              <a:t>LM324</a:t>
            </a:r>
            <a:r>
              <a:rPr lang="zh-CN" altLang="en-US" dirty="0"/>
              <a:t>、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A741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等的输出不对称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会导致积分器上升、下降坡度不相等。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很多对称输出运放，并不需要稳压管帮忙。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占空比改变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3677"/>
            <a:ext cx="12192000" cy="50152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滤波器形态分类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994" y="1660391"/>
            <a:ext cx="11332845" cy="493757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频率改变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2773"/>
            <a:ext cx="12192000" cy="47198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2027" y="5922818"/>
            <a:ext cx="630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优点：思路清晰，放大电路高输入阻抗。</a:t>
            </a:r>
            <a:endParaRPr lang="en-US" altLang="zh-CN" dirty="0"/>
          </a:p>
          <a:p>
            <a:r>
              <a:rPr lang="zh-CN" altLang="en-US" dirty="0"/>
              <a:t>缺点：同相比例器只能放大，不能缩小，可调范围窄。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5207"/>
            <a:ext cx="12192000" cy="43980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5900" y="4703210"/>
            <a:ext cx="876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使用反相比例器，必须改变比较器输入端。</a:t>
            </a:r>
            <a:endParaRPr lang="en-US" altLang="zh-CN" dirty="0"/>
          </a:p>
          <a:p>
            <a:r>
              <a:rPr lang="zh-CN" altLang="en-US" dirty="0"/>
              <a:t>优点，反相放大电路可放大，可衰减。</a:t>
            </a:r>
            <a:endParaRPr lang="en-US" altLang="zh-CN" dirty="0"/>
          </a:p>
          <a:p>
            <a:r>
              <a:rPr lang="zh-CN" altLang="en-US" dirty="0"/>
              <a:t>缺点：对</a:t>
            </a:r>
            <a:r>
              <a:rPr lang="en-US" altLang="zh-CN" dirty="0"/>
              <a:t>R3</a:t>
            </a:r>
            <a:r>
              <a:rPr lang="zh-CN" altLang="en-US" dirty="0"/>
              <a:t>有要求，电路输入阻抗小。</a:t>
            </a:r>
            <a:endParaRPr lang="en-US" altLang="zh-CN" dirty="0"/>
          </a:p>
          <a:p>
            <a:r>
              <a:rPr lang="zh-CN" altLang="en-US" dirty="0"/>
              <a:t>在增益远小于</a:t>
            </a:r>
            <a:r>
              <a:rPr lang="en-US" altLang="zh-CN" dirty="0"/>
              <a:t>1</a:t>
            </a:r>
            <a:r>
              <a:rPr lang="zh-CN" altLang="en-US" dirty="0"/>
              <a:t>时，</a:t>
            </a:r>
            <a:r>
              <a:rPr lang="en-US" altLang="zh-CN" dirty="0"/>
              <a:t>VF3</a:t>
            </a:r>
            <a:r>
              <a:rPr lang="zh-CN" altLang="en-US" dirty="0"/>
              <a:t>信号很小，</a:t>
            </a:r>
            <a:r>
              <a:rPr lang="en-US" altLang="zh-CN" dirty="0"/>
              <a:t>D1</a:t>
            </a:r>
            <a:r>
              <a:rPr lang="zh-CN" altLang="en-US" dirty="0"/>
              <a:t>和</a:t>
            </a:r>
            <a:r>
              <a:rPr lang="en-US" altLang="zh-CN" dirty="0"/>
              <a:t>D2</a:t>
            </a:r>
            <a:r>
              <a:rPr lang="zh-CN" altLang="en-US" dirty="0"/>
              <a:t>可能难以导通。增益与频率不成正比例。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参数独立可调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幅度和直流偏移量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77" y="1208868"/>
            <a:ext cx="9736069" cy="553087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压控改变频率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——VFC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电压频率转换电路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43" y="1451362"/>
            <a:ext cx="9230347" cy="5494434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正弦波发生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自激振荡原理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型正弦波发生电路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型原理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9281"/>
            <a:ext cx="12192000" cy="5139438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自激振荡产生正弦波原理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700" y="2004272"/>
            <a:ext cx="4724400" cy="22431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63" y="1394450"/>
            <a:ext cx="876254" cy="7293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244" y="3972879"/>
            <a:ext cx="886795" cy="7455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700" y="509347"/>
            <a:ext cx="4337898" cy="90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582" y="1980253"/>
            <a:ext cx="3968134" cy="37140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84" y="5057534"/>
            <a:ext cx="1743075" cy="5048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400" y="4571759"/>
            <a:ext cx="1895475" cy="485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98582" y="5159257"/>
            <a:ext cx="1495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（相位条件）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284" y="5667743"/>
            <a:ext cx="808330" cy="38039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966426" y="5682992"/>
            <a:ext cx="242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&gt;=1</a:t>
            </a:r>
            <a:r>
              <a:rPr lang="zh-CN" altLang="en-US" dirty="0"/>
              <a:t>（幅度条件）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244284" y="6187817"/>
            <a:ext cx="9152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此时，由于环路中存在噪声，噪声是广谱的，任何频率信息都有，因此，源自噪声的微小的</a:t>
            </a:r>
            <a:r>
              <a:rPr lang="en-US" altLang="zh-CN" dirty="0"/>
              <a:t>f0</a:t>
            </a:r>
            <a:r>
              <a:rPr lang="zh-CN" altLang="en-US" dirty="0"/>
              <a:t>信号，将被不断循环放大，产生频率为</a:t>
            </a:r>
            <a:r>
              <a:rPr lang="en-US" altLang="zh-CN" dirty="0"/>
              <a:t>f0</a:t>
            </a:r>
            <a:r>
              <a:rPr lang="zh-CN" altLang="en-US" dirty="0"/>
              <a:t>的正弦波，即自激振荡。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自激振荡产生正弦波原理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环路中，要且满足如下条件，则一定会产生自激振荡：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）环路增益等于或者大于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幅度条件。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）环路总相移等于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2n</a:t>
            </a:r>
            <a:r>
              <a:rPr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相位条件。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）选频条件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只有一种频率满足上述条件。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电路原理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384" y="1701583"/>
            <a:ext cx="4886002" cy="4523000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6711518" y="2101218"/>
            <a:ext cx="4953740" cy="21756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76" y="2413755"/>
            <a:ext cx="1663188" cy="50483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7024262" y="2598013"/>
            <a:ext cx="4728260" cy="1806097"/>
            <a:chOff x="7024262" y="2598013"/>
            <a:chExt cx="4728260" cy="1806097"/>
          </a:xfrm>
        </p:grpSpPr>
        <p:sp>
          <p:nvSpPr>
            <p:cNvPr id="5" name="文本框 4"/>
            <p:cNvSpPr txBox="1"/>
            <p:nvPr/>
          </p:nvSpPr>
          <p:spPr>
            <a:xfrm>
              <a:off x="8527765" y="4034778"/>
              <a:ext cx="870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zh-CN" altLang="en-US" dirty="0"/>
                <a:t>倍</a:t>
              </a:r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81933" y="3364766"/>
              <a:ext cx="1574743" cy="59831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00521" y="2598013"/>
              <a:ext cx="476250" cy="4191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14347" y="3126061"/>
              <a:ext cx="638175" cy="80962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4262" y="3155216"/>
              <a:ext cx="561975" cy="41910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5698531" y="4907627"/>
            <a:ext cx="5166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浅绿色的选频网络，如何选频？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2601157" y="3411306"/>
            <a:ext cx="3377960" cy="14855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619" y="760040"/>
            <a:ext cx="5124113" cy="583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67" y="1070628"/>
            <a:ext cx="6110813" cy="36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22752" y="4956220"/>
            <a:ext cx="591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在特征频率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处，具有最大增益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-9.54dB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相移。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22752" y="5342489"/>
            <a:ext cx="591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增益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-9.54dB=10^(-9.54/20)=0.333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倍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29810" y="443883"/>
            <a:ext cx="3977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先仿真看看，是否能选频？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滤波器分析方法</a:t>
            </a:r>
            <a:r>
              <a:rPr lang="en-US" altLang="zh-CN" dirty="0"/>
              <a:t>——</a:t>
            </a:r>
            <a:r>
              <a:rPr lang="zh-CN" altLang="en-US" dirty="0"/>
              <a:t>传函和频域表达式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683644"/>
            <a:ext cx="5908399" cy="41651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823098" y="1523633"/>
                <a:ext cx="6096000" cy="20244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98" y="1523633"/>
                <a:ext cx="6096000" cy="2024465"/>
              </a:xfrm>
              <a:prstGeom prst="rect">
                <a:avLst/>
              </a:prstGeom>
              <a:blipFill rotWithShape="1">
                <a:blip r:embed="rId2"/>
                <a:stretch>
                  <a:fillRect l="-2" t="-13" r="2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684875" y="3862863"/>
                <a:ext cx="6096000" cy="24088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875" y="3862863"/>
                <a:ext cx="6096000" cy="2408865"/>
              </a:xfrm>
              <a:prstGeom prst="rect">
                <a:avLst/>
              </a:prstGeom>
              <a:blipFill rotWithShape="1">
                <a:blip r:embed="rId3"/>
                <a:stretch>
                  <a:fillRect l="-6" t="-7" r="6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807868" y="641956"/>
                <a:ext cx="10333608" cy="3004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zh-CN" sz="2000">
                              <a:latin typeface="Cambria Math" panose="02040503050406030204" pitchFamily="18" charset="0"/>
                            </a:rPr>
                            <m:t>选频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//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//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den>
                              </m:f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zh-CN" sz="20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den>
                          </m:f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68" y="641956"/>
                <a:ext cx="10333608" cy="3004990"/>
              </a:xfrm>
              <a:prstGeom prst="rect">
                <a:avLst/>
              </a:prstGeom>
              <a:blipFill rotWithShape="1">
                <a:blip r:embed="rId1"/>
                <a:stretch>
                  <a:fillRect l="-1" t="-20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3048000" y="4155988"/>
                <a:ext cx="6096000" cy="145834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虚部为</a:t>
                </a:r>
                <a:r>
                  <a:rPr lang="en-US" altLang="zh-CN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0</a:t>
                </a:r>
                <a:r>
                  <a:rPr lang="zh-CN" altLang="en-US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时，具有最大值，即</a:t>
                </a:r>
                <a:endParaRPr lang="en-US" altLang="zh-CN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𝜔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𝑅𝐶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𝜔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0</m:t>
                          </m:r>
                        </m:sub>
                      </m:sSub>
                      <m:r>
                        <a:rPr lang="zh-CN" alt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时</m:t>
                      </m:r>
                    </m:oMath>
                  </m:oMathPara>
                </a14:m>
                <a:endParaRPr lang="en-US" altLang="zh-CN" b="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选频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sub>
                          </m:sSub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相角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155988"/>
                <a:ext cx="6096000" cy="1458348"/>
              </a:xfrm>
              <a:prstGeom prst="rect">
                <a:avLst/>
              </a:prstGeom>
              <a:blipFill rotWithShape="1">
                <a:blip r:embed="rId2"/>
                <a:stretch>
                  <a:fillRect t="-38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1083075" y="5892545"/>
            <a:ext cx="7048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由此证明，电路确实实现了选频，峰值为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0.3333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4399" y="272957"/>
            <a:ext cx="3373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再理论推导，证明之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放大</a:t>
            </a:r>
            <a:r>
              <a:rPr lang="en-US" altLang="zh-CN" dirty="0"/>
              <a:t>3</a:t>
            </a:r>
            <a:r>
              <a:rPr lang="zh-CN" altLang="en-US" dirty="0"/>
              <a:t>倍（多？），如何稳幅？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83" y="1920310"/>
            <a:ext cx="7270861" cy="40454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595" y="2136746"/>
            <a:ext cx="4904922" cy="29037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22416" y="4882718"/>
            <a:ext cx="1326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3.1</a:t>
            </a:r>
            <a:r>
              <a:rPr lang="zh-CN" altLang="en-US" dirty="0"/>
              <a:t>倍</a:t>
            </a:r>
            <a:endParaRPr lang="zh-CN" alt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457" y="390768"/>
            <a:ext cx="11338885" cy="625495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0730" y="5362113"/>
            <a:ext cx="4785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电阻</a:t>
            </a:r>
            <a:r>
              <a:rPr lang="en-US" altLang="zh-CN" dirty="0"/>
              <a:t>R5</a:t>
            </a:r>
            <a:r>
              <a:rPr lang="zh-CN" altLang="en-US" dirty="0"/>
              <a:t>怎么选择？</a:t>
            </a:r>
            <a:endParaRPr lang="en-US" altLang="zh-CN" dirty="0"/>
          </a:p>
          <a:p>
            <a:r>
              <a:rPr lang="zh-CN" altLang="en-US" dirty="0"/>
              <a:t>谁最容易影响输出幅度？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088" y="1454313"/>
            <a:ext cx="9296728" cy="5240162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006" y="209000"/>
            <a:ext cx="10393988" cy="6440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7589" y="239697"/>
            <a:ext cx="10415681" cy="64473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43675" y="1825625"/>
            <a:ext cx="371012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如果只有一只负温度系数电阻，放在电路哪个位置？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正温度系数电阻：温度越高，电阻越大。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负温度系数电阻：温度越高，电阻越小。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4" y="1604963"/>
            <a:ext cx="714507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RC</a:t>
            </a:r>
            <a:r>
              <a:rPr lang="zh-CN" altLang="en-US" dirty="0"/>
              <a:t>型的其它电路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3429" y="1342347"/>
            <a:ext cx="8337622" cy="5779146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并联谐振原理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7019"/>
            <a:ext cx="5527763" cy="3505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260" y="2028573"/>
            <a:ext cx="6110813" cy="3617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7790" y="5646173"/>
            <a:ext cx="7430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在谐振频率处，</a:t>
            </a:r>
            <a:r>
              <a:rPr lang="en-US" altLang="zh-CN" dirty="0"/>
              <a:t>LC</a:t>
            </a:r>
            <a:r>
              <a:rPr lang="zh-CN" altLang="en-US" dirty="0"/>
              <a:t>并联体具有极高的阻抗，可以将其用作选频放大。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并联谐振原理推导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43918" y="1347868"/>
                <a:ext cx="3002810" cy="1064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1347868"/>
                <a:ext cx="3002810" cy="1064074"/>
              </a:xfrm>
              <a:prstGeom prst="rect">
                <a:avLst/>
              </a:prstGeom>
              <a:blipFill rotWithShape="1">
                <a:blip r:embed="rId1"/>
                <a:stretch>
                  <a:fillRect l="-10" t="-37" r="7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943918" y="2504638"/>
                <a:ext cx="1941557" cy="648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acc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2504638"/>
                <a:ext cx="1941557" cy="648063"/>
              </a:xfrm>
              <a:prstGeom prst="rect">
                <a:avLst/>
              </a:prstGeom>
              <a:blipFill rotWithShape="1">
                <a:blip r:embed="rId2"/>
                <a:stretch>
                  <a:fillRect l="-16" t="-31" r="2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943918" y="3249110"/>
                <a:ext cx="2497222" cy="1936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&amp;−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；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𝐿𝐶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918" y="3249110"/>
                <a:ext cx="2497222" cy="1936492"/>
              </a:xfrm>
              <a:prstGeom prst="rect">
                <a:avLst/>
              </a:prstGeom>
              <a:blipFill rotWithShape="1">
                <a:blip r:embed="rId3"/>
                <a:stretch>
                  <a:fillRect l="-12" t="-23" r="3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401501" y="1141536"/>
            <a:ext cx="7613289" cy="4602157"/>
            <a:chOff x="0" y="0"/>
            <a:chExt cx="4303621" cy="170182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975485" cy="1481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文本框 2"/>
            <p:cNvSpPr txBox="1">
              <a:spLocks noChangeArrowheads="1"/>
            </p:cNvSpPr>
            <p:nvPr/>
          </p:nvSpPr>
          <p:spPr bwMode="auto">
            <a:xfrm>
              <a:off x="65867" y="1491712"/>
              <a:ext cx="1806575" cy="20701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Section138-1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电阻为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0Ω</a:t>
              </a:r>
              <a:endParaRPr lang="zh-CN" sz="1050" kern="10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861" y="58119"/>
              <a:ext cx="1889760" cy="1416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文本框 2"/>
            <p:cNvSpPr txBox="1">
              <a:spLocks noChangeArrowheads="1"/>
            </p:cNvSpPr>
            <p:nvPr/>
          </p:nvSpPr>
          <p:spPr bwMode="auto">
            <a:xfrm>
              <a:off x="2464101" y="1495445"/>
              <a:ext cx="1805940" cy="2063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Section138-2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电阻为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0.1Ω</a:t>
              </a:r>
              <a:endParaRPr lang="zh-CN" sz="1050" kern="10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148316" y="5656521"/>
            <a:ext cx="7857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谐振点处：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）整个网络对外呈现阻性，且阻值极大。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）网络内部有电流，但对外没有电流。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截止频率和特征频率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58418" y="1591291"/>
                <a:ext cx="11350486" cy="12619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8" y="1591291"/>
                <a:ext cx="11350486" cy="1261949"/>
              </a:xfrm>
              <a:prstGeom prst="rect">
                <a:avLst/>
              </a:prstGeom>
              <a:blipFill rotWithShape="1">
                <a:blip r:embed="rId1"/>
                <a:stretch>
                  <a:fillRect l="-5" t="-49" r="4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3" y="3824901"/>
            <a:ext cx="10734358" cy="24301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867438" y="2936414"/>
                <a:ext cx="2855077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称为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征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角频率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438" y="2936414"/>
                <a:ext cx="2855077" cy="598497"/>
              </a:xfrm>
              <a:prstGeom prst="rect">
                <a:avLst/>
              </a:prstGeom>
              <a:blipFill rotWithShape="1">
                <a:blip r:embed="rId3"/>
                <a:stretch>
                  <a:fillRect l="-14" t="-29" r="-715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6558169" y="2924923"/>
                <a:ext cx="2812628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称为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特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征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频率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69" y="2924923"/>
                <a:ext cx="2812628" cy="598497"/>
              </a:xfrm>
              <a:prstGeom prst="rect">
                <a:avLst/>
              </a:prstGeom>
              <a:blipFill rotWithShape="1">
                <a:blip r:embed="rId4"/>
                <a:stretch>
                  <a:fillRect l="-19" t="-19" r="-1351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基本电路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166659" y="1345071"/>
            <a:ext cx="6019401" cy="5272508"/>
            <a:chOff x="0" y="0"/>
            <a:chExt cx="2731770" cy="2453640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2731770" cy="2453640"/>
              <a:chOff x="0" y="0"/>
              <a:chExt cx="2731770" cy="245426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731770" cy="2245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文本框 2"/>
              <p:cNvSpPr txBox="1">
                <a:spLocks noChangeArrowheads="1"/>
              </p:cNvSpPr>
              <p:nvPr/>
            </p:nvSpPr>
            <p:spPr bwMode="auto">
              <a:xfrm>
                <a:off x="120112" y="2247254"/>
                <a:ext cx="2495227" cy="2070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Section138-3  LC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型正弦波发生器</a:t>
                </a:r>
                <a:endParaRPr lang="zh-CN" sz="1050" kern="10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弧形 5"/>
            <p:cNvSpPr/>
            <p:nvPr/>
          </p:nvSpPr>
          <p:spPr>
            <a:xfrm>
              <a:off x="1392766" y="829733"/>
              <a:ext cx="486833" cy="711412"/>
            </a:xfrm>
            <a:prstGeom prst="arc">
              <a:avLst>
                <a:gd name="adj1" fmla="val 16199990"/>
                <a:gd name="adj2" fmla="val 12130613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91733" y="596900"/>
              <a:ext cx="103717" cy="95250"/>
              <a:chOff x="0" y="0"/>
              <a:chExt cx="103717" cy="95250"/>
            </a:xfrm>
          </p:grpSpPr>
          <p:sp>
            <p:nvSpPr>
              <p:cNvPr id="14" name="加号 13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23433" y="1350433"/>
              <a:ext cx="103717" cy="95250"/>
              <a:chOff x="0" y="0"/>
              <a:chExt cx="103717" cy="95250"/>
            </a:xfrm>
          </p:grpSpPr>
          <p:sp>
            <p:nvSpPr>
              <p:cNvPr id="12" name="加号 11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23433" y="969433"/>
              <a:ext cx="103717" cy="95250"/>
              <a:chOff x="0" y="0"/>
              <a:chExt cx="103717" cy="95250"/>
            </a:xfrm>
          </p:grpSpPr>
          <p:sp>
            <p:nvSpPr>
              <p:cNvPr id="10" name="加号 9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唯一的任务：环路极性法判断是否满足相位条件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94357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）找到环路。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）环路兜圈，如果是正反馈，则满足相位条件，否则不满足。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）环路兜圈主要判断：晶体管电路的极性传递，变压器极性传递，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并联谐振体的极性传递等。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牢记一：晶体管放大电路的极性传递规则（复习）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26226" cy="4351338"/>
          </a:xfrm>
        </p:spPr>
        <p:txBody>
          <a:bodyPr>
            <a:normAutofit lnSpcReduction="10000"/>
          </a:bodyPr>
          <a:lstStyle/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共射极放大电路，反相。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共基极放大电路，同相。</a:t>
            </a:r>
            <a:endParaRPr lang="en-US" altLang="zh-CN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共集电极放大电路，同相，但由于它没有电压放大能力，一般不用于此。</a:t>
            </a:r>
            <a:endParaRPr lang="zh-CN" altLang="en-US" sz="4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牢记二：</a:t>
            </a:r>
            <a:r>
              <a:rPr lang="en-US" altLang="zh-CN" dirty="0"/>
              <a:t>LC</a:t>
            </a:r>
            <a:r>
              <a:rPr lang="zh-CN" altLang="en-US" dirty="0"/>
              <a:t>并联体的极性传递规则</a:t>
            </a:r>
            <a:endParaRPr lang="zh-CN" altLang="en-US" dirty="0"/>
          </a:p>
        </p:txBody>
      </p:sp>
      <p:sp>
        <p:nvSpPr>
          <p:cNvPr id="4" name="缺角矩形 3"/>
          <p:cNvSpPr/>
          <p:nvPr/>
        </p:nvSpPr>
        <p:spPr>
          <a:xfrm>
            <a:off x="1584466" y="3594522"/>
            <a:ext cx="2503503" cy="436464"/>
          </a:xfrm>
          <a:prstGeom prst="plaque">
            <a:avLst>
              <a:gd name="adj" fmla="val 41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087969" y="3813483"/>
            <a:ext cx="275207" cy="435006"/>
          </a:xfrm>
          <a:custGeom>
            <a:avLst/>
            <a:gdLst>
              <a:gd name="connsiteX0" fmla="*/ 0 w 275207"/>
              <a:gd name="connsiteY0" fmla="*/ 0 h 435006"/>
              <a:gd name="connsiteX1" fmla="*/ 275207 w 275207"/>
              <a:gd name="connsiteY1" fmla="*/ 0 h 435006"/>
              <a:gd name="connsiteX2" fmla="*/ 275207 w 275207"/>
              <a:gd name="connsiteY2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207" h="435006">
                <a:moveTo>
                  <a:pt x="0" y="0"/>
                </a:moveTo>
                <a:lnTo>
                  <a:pt x="275207" y="0"/>
                </a:lnTo>
                <a:lnTo>
                  <a:pt x="275207" y="435006"/>
                </a:lnTo>
              </a:path>
            </a:pathLst>
          </a:cu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4131616" y="4248490"/>
            <a:ext cx="463120" cy="3392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515573" y="2435091"/>
            <a:ext cx="0" cy="100965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2859892" y="2939916"/>
            <a:ext cx="0" cy="581025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0979" y="1894382"/>
            <a:ext cx="360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另一端变化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75694" y="2436661"/>
            <a:ext cx="2775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导致中间同相变化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0461" y="3677959"/>
            <a:ext cx="4585913" cy="3147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900" y="984662"/>
            <a:ext cx="4585913" cy="32816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524571" y="5241376"/>
            <a:ext cx="510458" cy="504825"/>
            <a:chOff x="5840770" y="3007980"/>
            <a:chExt cx="510458" cy="504825"/>
          </a:xfrm>
        </p:grpSpPr>
        <p:sp>
          <p:nvSpPr>
            <p:cNvPr id="17" name="十字形 16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90992" y="4063128"/>
            <a:ext cx="510458" cy="504825"/>
            <a:chOff x="5840770" y="3007980"/>
            <a:chExt cx="510458" cy="504825"/>
          </a:xfrm>
        </p:grpSpPr>
        <p:sp>
          <p:nvSpPr>
            <p:cNvPr id="26" name="十字形 25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626703" y="4109573"/>
            <a:ext cx="510458" cy="504825"/>
            <a:chOff x="5840770" y="3007980"/>
            <a:chExt cx="510458" cy="504825"/>
          </a:xfrm>
        </p:grpSpPr>
        <p:sp>
          <p:nvSpPr>
            <p:cNvPr id="29" name="十字形 28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513169" y="4530541"/>
            <a:ext cx="382256" cy="355044"/>
            <a:chOff x="5840770" y="3007980"/>
            <a:chExt cx="510458" cy="504825"/>
          </a:xfrm>
        </p:grpSpPr>
        <p:sp>
          <p:nvSpPr>
            <p:cNvPr id="32" name="十字形 31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924066" y="2428391"/>
            <a:ext cx="510458" cy="504825"/>
            <a:chOff x="5840770" y="3007980"/>
            <a:chExt cx="510458" cy="504825"/>
          </a:xfrm>
        </p:grpSpPr>
        <p:sp>
          <p:nvSpPr>
            <p:cNvPr id="35" name="十字形 34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328222" y="2059619"/>
            <a:ext cx="371895" cy="333442"/>
            <a:chOff x="5840770" y="3007980"/>
            <a:chExt cx="510458" cy="504825"/>
          </a:xfrm>
        </p:grpSpPr>
        <p:sp>
          <p:nvSpPr>
            <p:cNvPr id="38" name="十字形 37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9549" y="1088350"/>
            <a:ext cx="4810163" cy="3192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牢记二：</a:t>
            </a:r>
            <a:r>
              <a:rPr lang="en-US" altLang="zh-CN" dirty="0"/>
              <a:t>LC</a:t>
            </a:r>
            <a:r>
              <a:rPr lang="zh-CN" altLang="en-US" dirty="0"/>
              <a:t>并联体的极性传递规则</a:t>
            </a:r>
            <a:endParaRPr lang="zh-CN" altLang="en-US" dirty="0"/>
          </a:p>
        </p:txBody>
      </p:sp>
      <p:sp>
        <p:nvSpPr>
          <p:cNvPr id="4" name="缺角矩形 3"/>
          <p:cNvSpPr/>
          <p:nvPr/>
        </p:nvSpPr>
        <p:spPr>
          <a:xfrm>
            <a:off x="1584466" y="3594522"/>
            <a:ext cx="2503503" cy="436464"/>
          </a:xfrm>
          <a:prstGeom prst="plaque">
            <a:avLst>
              <a:gd name="adj" fmla="val 41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2636152" y="4030986"/>
            <a:ext cx="463120" cy="3392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515573" y="2435091"/>
            <a:ext cx="0" cy="1009650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4306952" y="3812754"/>
            <a:ext cx="0" cy="1031853"/>
          </a:xfrm>
          <a:prstGeom prst="straightConnector1">
            <a:avLst/>
          </a:prstGeom>
          <a:ln w="412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0979" y="1894382"/>
            <a:ext cx="3600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一端变化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1305" y="4806702"/>
            <a:ext cx="309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导致另一端反相变化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93542" y="5053551"/>
            <a:ext cx="510458" cy="504825"/>
            <a:chOff x="5840770" y="3007980"/>
            <a:chExt cx="510458" cy="504825"/>
          </a:xfrm>
        </p:grpSpPr>
        <p:sp>
          <p:nvSpPr>
            <p:cNvPr id="17" name="十字形 16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58228" y="3594522"/>
            <a:ext cx="510458" cy="504825"/>
            <a:chOff x="5840770" y="3007980"/>
            <a:chExt cx="510458" cy="504825"/>
          </a:xfrm>
        </p:grpSpPr>
        <p:sp>
          <p:nvSpPr>
            <p:cNvPr id="26" name="十字形 25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27564" y="3512878"/>
            <a:ext cx="510458" cy="504825"/>
            <a:chOff x="5840770" y="3007980"/>
            <a:chExt cx="510458" cy="504825"/>
          </a:xfrm>
        </p:grpSpPr>
        <p:sp>
          <p:nvSpPr>
            <p:cNvPr id="29" name="十字形 28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51911" y="2502959"/>
            <a:ext cx="510458" cy="504825"/>
            <a:chOff x="5840770" y="3007980"/>
            <a:chExt cx="510458" cy="504825"/>
          </a:xfrm>
        </p:grpSpPr>
        <p:sp>
          <p:nvSpPr>
            <p:cNvPr id="35" name="十字形 34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50" y="3604702"/>
            <a:ext cx="4810163" cy="287840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650237" y="5053550"/>
            <a:ext cx="510458" cy="504825"/>
            <a:chOff x="5840770" y="3007980"/>
            <a:chExt cx="510458" cy="504825"/>
          </a:xfrm>
        </p:grpSpPr>
        <p:sp>
          <p:nvSpPr>
            <p:cNvPr id="42" name="十字形 41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872918" y="2587491"/>
            <a:ext cx="510458" cy="504825"/>
            <a:chOff x="5840770" y="3007980"/>
            <a:chExt cx="510458" cy="504825"/>
          </a:xfrm>
        </p:grpSpPr>
        <p:sp>
          <p:nvSpPr>
            <p:cNvPr id="45" name="十字形 44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基本电路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1779217" y="1513747"/>
            <a:ext cx="6019401" cy="5272508"/>
            <a:chOff x="0" y="0"/>
            <a:chExt cx="2731770" cy="2453640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2731770" cy="2453640"/>
              <a:chOff x="0" y="0"/>
              <a:chExt cx="2731770" cy="2454262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731770" cy="2245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文本框 2"/>
              <p:cNvSpPr txBox="1">
                <a:spLocks noChangeArrowheads="1"/>
              </p:cNvSpPr>
              <p:nvPr/>
            </p:nvSpPr>
            <p:spPr bwMode="auto">
              <a:xfrm>
                <a:off x="120112" y="2247254"/>
                <a:ext cx="2495227" cy="20700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Section138-3  LC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型正弦波发生器</a:t>
                </a:r>
                <a:endParaRPr lang="zh-CN" sz="1050" kern="10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弧形 5"/>
            <p:cNvSpPr/>
            <p:nvPr/>
          </p:nvSpPr>
          <p:spPr>
            <a:xfrm>
              <a:off x="1392766" y="829733"/>
              <a:ext cx="486833" cy="711412"/>
            </a:xfrm>
            <a:prstGeom prst="arc">
              <a:avLst>
                <a:gd name="adj1" fmla="val 16199990"/>
                <a:gd name="adj2" fmla="val 12130613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91733" y="596900"/>
              <a:ext cx="103717" cy="95250"/>
              <a:chOff x="0" y="0"/>
              <a:chExt cx="103717" cy="95250"/>
            </a:xfrm>
          </p:grpSpPr>
          <p:sp>
            <p:nvSpPr>
              <p:cNvPr id="14" name="加号 13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223433" y="1350433"/>
              <a:ext cx="103717" cy="95250"/>
              <a:chOff x="0" y="0"/>
              <a:chExt cx="103717" cy="95250"/>
            </a:xfrm>
          </p:grpSpPr>
          <p:sp>
            <p:nvSpPr>
              <p:cNvPr id="12" name="加号 11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23433" y="969433"/>
              <a:ext cx="103717" cy="95250"/>
              <a:chOff x="0" y="0"/>
              <a:chExt cx="103717" cy="95250"/>
            </a:xfrm>
          </p:grpSpPr>
          <p:sp>
            <p:nvSpPr>
              <p:cNvPr id="10" name="加号 9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" name="任意多边形: 形状 2"/>
          <p:cNvSpPr/>
          <p:nvPr/>
        </p:nvSpPr>
        <p:spPr>
          <a:xfrm>
            <a:off x="8043169" y="2725445"/>
            <a:ext cx="2219417" cy="1828800"/>
          </a:xfrm>
          <a:custGeom>
            <a:avLst/>
            <a:gdLst>
              <a:gd name="connsiteX0" fmla="*/ 0 w 2219417"/>
              <a:gd name="connsiteY0" fmla="*/ 1127464 h 1828800"/>
              <a:gd name="connsiteX1" fmla="*/ 612559 w 2219417"/>
              <a:gd name="connsiteY1" fmla="*/ 1828800 h 1828800"/>
              <a:gd name="connsiteX2" fmla="*/ 2219417 w 2219417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417" h="1828800">
                <a:moveTo>
                  <a:pt x="0" y="1127464"/>
                </a:moveTo>
                <a:lnTo>
                  <a:pt x="612559" y="1828800"/>
                </a:lnTo>
                <a:lnTo>
                  <a:pt x="2219417" y="0"/>
                </a:lnTo>
              </a:path>
            </a:pathLst>
          </a:custGeom>
          <a:noFill/>
          <a:ln w="209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电容三点式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700127" y="1339702"/>
            <a:ext cx="7156858" cy="5592726"/>
            <a:chOff x="0" y="0"/>
            <a:chExt cx="3578960" cy="2674941"/>
          </a:xfrm>
        </p:grpSpPr>
        <p:sp>
          <p:nvSpPr>
            <p:cNvPr id="5" name="文本框 2"/>
            <p:cNvSpPr txBox="1">
              <a:spLocks noChangeArrowheads="1"/>
            </p:cNvSpPr>
            <p:nvPr/>
          </p:nvSpPr>
          <p:spPr bwMode="auto">
            <a:xfrm>
              <a:off x="1083733" y="2468033"/>
              <a:ext cx="2495227" cy="2069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Section138-5 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电容三点式正弦波发生器</a:t>
              </a:r>
              <a:endParaRPr lang="zh-CN" sz="1050" kern="10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0" y="0"/>
              <a:ext cx="3474720" cy="2263140"/>
              <a:chOff x="0" y="0"/>
              <a:chExt cx="3474720" cy="226314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74720" cy="22631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2624666" y="1722966"/>
                <a:ext cx="103505" cy="94615"/>
                <a:chOff x="0" y="0"/>
                <a:chExt cx="103505" cy="94615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0" y="0"/>
                  <a:ext cx="103505" cy="9461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31" name="直接连接符 30"/>
                <p:cNvCxnSpPr/>
                <p:nvPr/>
              </p:nvCxnSpPr>
              <p:spPr>
                <a:xfrm flipV="1">
                  <a:off x="19083" y="46118"/>
                  <a:ext cx="65617" cy="211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>
                <a:off x="2349500" y="613833"/>
                <a:ext cx="103717" cy="95250"/>
                <a:chOff x="0" y="0"/>
                <a:chExt cx="103717" cy="95250"/>
              </a:xfrm>
            </p:grpSpPr>
            <p:sp>
              <p:nvSpPr>
                <p:cNvPr id="28" name="加号 27"/>
                <p:cNvSpPr/>
                <p:nvPr/>
              </p:nvSpPr>
              <p:spPr>
                <a:xfrm>
                  <a:off x="2116" y="0"/>
                  <a:ext cx="95250" cy="95250"/>
                </a:xfrm>
                <a:prstGeom prst="mathPlus">
                  <a:avLst>
                    <a:gd name="adj1" fmla="val 9234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0" y="0"/>
                  <a:ext cx="103717" cy="9525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546100" y="1020233"/>
                <a:ext cx="103505" cy="94615"/>
                <a:chOff x="0" y="0"/>
                <a:chExt cx="103505" cy="94615"/>
              </a:xfrm>
            </p:grpSpPr>
            <p:sp>
              <p:nvSpPr>
                <p:cNvPr id="26" name="椭圆 25"/>
                <p:cNvSpPr/>
                <p:nvPr/>
              </p:nvSpPr>
              <p:spPr>
                <a:xfrm>
                  <a:off x="0" y="0"/>
                  <a:ext cx="103505" cy="94615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19083" y="46118"/>
                  <a:ext cx="65617" cy="2116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/>
            </p:nvGrpSpPr>
            <p:grpSpPr>
              <a:xfrm>
                <a:off x="1405466" y="706966"/>
                <a:ext cx="103717" cy="95250"/>
                <a:chOff x="0" y="0"/>
                <a:chExt cx="103717" cy="95250"/>
              </a:xfrm>
            </p:grpSpPr>
            <p:sp>
              <p:nvSpPr>
                <p:cNvPr id="24" name="加号 23"/>
                <p:cNvSpPr/>
                <p:nvPr/>
              </p:nvSpPr>
              <p:spPr>
                <a:xfrm>
                  <a:off x="2116" y="0"/>
                  <a:ext cx="95250" cy="95250"/>
                </a:xfrm>
                <a:prstGeom prst="mathPlus">
                  <a:avLst>
                    <a:gd name="adj1" fmla="val 9234"/>
                  </a:avLst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0" y="0"/>
                  <a:ext cx="103717" cy="95250"/>
                </a:xfrm>
                <a:prstGeom prst="ellipse">
                  <a:avLst/>
                </a:prstGeom>
                <a:noFill/>
                <a:ln w="952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弧形 20"/>
              <p:cNvSpPr/>
              <p:nvPr/>
            </p:nvSpPr>
            <p:spPr>
              <a:xfrm>
                <a:off x="2417233" y="1143000"/>
                <a:ext cx="236855" cy="274955"/>
              </a:xfrm>
              <a:prstGeom prst="arc">
                <a:avLst>
                  <a:gd name="adj1" fmla="val 16200000"/>
                  <a:gd name="adj2" fmla="val 15180940"/>
                </a:avLst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926166" y="1223433"/>
                <a:ext cx="283634" cy="342900"/>
              </a:xfrm>
              <a:custGeom>
                <a:avLst/>
                <a:gdLst>
                  <a:gd name="connsiteX0" fmla="*/ 283634 w 283634"/>
                  <a:gd name="connsiteY0" fmla="*/ 0 h 342900"/>
                  <a:gd name="connsiteX1" fmla="*/ 50800 w 283634"/>
                  <a:gd name="connsiteY1" fmla="*/ 0 h 342900"/>
                  <a:gd name="connsiteX2" fmla="*/ 0 w 283634"/>
                  <a:gd name="connsiteY2" fmla="*/ 50800 h 342900"/>
                  <a:gd name="connsiteX3" fmla="*/ 0 w 283634"/>
                  <a:gd name="connsiteY3" fmla="*/ 34290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3634" h="342900">
                    <a:moveTo>
                      <a:pt x="283634" y="0"/>
                    </a:moveTo>
                    <a:lnTo>
                      <a:pt x="50800" y="0"/>
                    </a:lnTo>
                    <a:lnTo>
                      <a:pt x="0" y="50800"/>
                    </a:lnTo>
                    <a:lnTo>
                      <a:pt x="0" y="342900"/>
                    </a:lnTo>
                  </a:path>
                </a:pathLst>
              </a:custGeom>
              <a:noFill/>
              <a:ln w="6350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乘号 22"/>
              <p:cNvSpPr/>
              <p:nvPr/>
            </p:nvSpPr>
            <p:spPr>
              <a:xfrm>
                <a:off x="2125133" y="1138766"/>
                <a:ext cx="165100" cy="168910"/>
              </a:xfrm>
              <a:prstGeom prst="mathMultiply">
                <a:avLst>
                  <a:gd name="adj1" fmla="val 443"/>
                </a:avLst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2" name="任意多边形: 形状 31"/>
          <p:cNvSpPr/>
          <p:nvPr/>
        </p:nvSpPr>
        <p:spPr>
          <a:xfrm>
            <a:off x="8353438" y="2917389"/>
            <a:ext cx="2219417" cy="1828800"/>
          </a:xfrm>
          <a:custGeom>
            <a:avLst/>
            <a:gdLst>
              <a:gd name="connsiteX0" fmla="*/ 0 w 2219417"/>
              <a:gd name="connsiteY0" fmla="*/ 1127464 h 1828800"/>
              <a:gd name="connsiteX1" fmla="*/ 612559 w 2219417"/>
              <a:gd name="connsiteY1" fmla="*/ 1828800 h 1828800"/>
              <a:gd name="connsiteX2" fmla="*/ 2219417 w 2219417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417" h="1828800">
                <a:moveTo>
                  <a:pt x="0" y="1127464"/>
                </a:moveTo>
                <a:lnTo>
                  <a:pt x="612559" y="1828800"/>
                </a:lnTo>
                <a:lnTo>
                  <a:pt x="2219417" y="0"/>
                </a:lnTo>
              </a:path>
            </a:pathLst>
          </a:custGeom>
          <a:noFill/>
          <a:ln w="209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电感三点式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094614" y="1456661"/>
            <a:ext cx="7495954" cy="5603358"/>
            <a:chOff x="0" y="0"/>
            <a:chExt cx="3474720" cy="248391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3474720" cy="2483919"/>
              <a:chOff x="0" y="0"/>
              <a:chExt cx="3474720" cy="248391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474720" cy="22059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488576" y="2277036"/>
                <a:ext cx="2495022" cy="20688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Section138-6  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电感三点式正弦波发生器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zh-CN" sz="1050" kern="10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2348753" y="9009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53235" y="138952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024120" y="3097278"/>
            <a:ext cx="382300" cy="331722"/>
            <a:chOff x="5840770" y="3007980"/>
            <a:chExt cx="510458" cy="504825"/>
          </a:xfrm>
        </p:grpSpPr>
        <p:sp>
          <p:nvSpPr>
            <p:cNvPr id="14" name="十字形 13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024120" y="2641665"/>
            <a:ext cx="382300" cy="331722"/>
            <a:chOff x="5840770" y="3007980"/>
            <a:chExt cx="510458" cy="504825"/>
          </a:xfrm>
        </p:grpSpPr>
        <p:sp>
          <p:nvSpPr>
            <p:cNvPr id="17" name="十字形 16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029372" y="2475804"/>
            <a:ext cx="382300" cy="331722"/>
            <a:chOff x="5840770" y="3007980"/>
            <a:chExt cx="510458" cy="504825"/>
          </a:xfrm>
        </p:grpSpPr>
        <p:sp>
          <p:nvSpPr>
            <p:cNvPr id="20" name="十字形 19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11471" y="5401339"/>
            <a:ext cx="313112" cy="306837"/>
            <a:chOff x="5840770" y="3007980"/>
            <a:chExt cx="510458" cy="504825"/>
          </a:xfrm>
        </p:grpSpPr>
        <p:sp>
          <p:nvSpPr>
            <p:cNvPr id="23" name="十字形 22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767440" y="3387227"/>
            <a:ext cx="313112" cy="306837"/>
            <a:chOff x="5840770" y="3007980"/>
            <a:chExt cx="510458" cy="504825"/>
          </a:xfrm>
        </p:grpSpPr>
        <p:sp>
          <p:nvSpPr>
            <p:cNvPr id="32" name="十字形 31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537061" y="3438795"/>
            <a:ext cx="313112" cy="306837"/>
            <a:chOff x="5840770" y="3007980"/>
            <a:chExt cx="510458" cy="504825"/>
          </a:xfrm>
        </p:grpSpPr>
        <p:sp>
          <p:nvSpPr>
            <p:cNvPr id="35" name="十字形 34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任意多边形: 形状 36"/>
          <p:cNvSpPr/>
          <p:nvPr/>
        </p:nvSpPr>
        <p:spPr>
          <a:xfrm>
            <a:off x="9381450" y="2233664"/>
            <a:ext cx="2219417" cy="1828800"/>
          </a:xfrm>
          <a:custGeom>
            <a:avLst/>
            <a:gdLst>
              <a:gd name="connsiteX0" fmla="*/ 0 w 2219417"/>
              <a:gd name="connsiteY0" fmla="*/ 1127464 h 1828800"/>
              <a:gd name="connsiteX1" fmla="*/ 612559 w 2219417"/>
              <a:gd name="connsiteY1" fmla="*/ 1828800 h 1828800"/>
              <a:gd name="connsiteX2" fmla="*/ 2219417 w 2219417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417" h="1828800">
                <a:moveTo>
                  <a:pt x="0" y="1127464"/>
                </a:moveTo>
                <a:lnTo>
                  <a:pt x="612559" y="1828800"/>
                </a:lnTo>
                <a:lnTo>
                  <a:pt x="2219417" y="0"/>
                </a:lnTo>
              </a:path>
            </a:pathLst>
          </a:custGeom>
          <a:noFill/>
          <a:ln w="209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电感三点式</a:t>
            </a:r>
            <a:r>
              <a:rPr lang="en-US" altLang="zh-CN" dirty="0"/>
              <a:t>2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083442" y="1446028"/>
            <a:ext cx="5156791" cy="5411972"/>
            <a:chOff x="0" y="0"/>
            <a:chExt cx="2617470" cy="2694589"/>
          </a:xfrm>
        </p:grpSpPr>
        <p:grpSp>
          <p:nvGrpSpPr>
            <p:cNvPr id="5" name="组合 4"/>
            <p:cNvGrpSpPr/>
            <p:nvPr/>
          </p:nvGrpSpPr>
          <p:grpSpPr>
            <a:xfrm>
              <a:off x="0" y="0"/>
              <a:ext cx="2617470" cy="2694589"/>
              <a:chOff x="0" y="0"/>
              <a:chExt cx="2617470" cy="2694589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617470" cy="24879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" name="文本框 2"/>
              <p:cNvSpPr txBox="1">
                <a:spLocks noChangeArrowheads="1"/>
              </p:cNvSpPr>
              <p:nvPr/>
            </p:nvSpPr>
            <p:spPr bwMode="auto">
              <a:xfrm>
                <a:off x="58271" y="2487706"/>
                <a:ext cx="2495022" cy="20688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rot="0" vert="horz" wrap="square" lIns="0" tIns="0" rIns="0" bIns="0" anchor="t" anchorCtr="0">
                <a:sp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图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Section138-7  </a:t>
                </a:r>
                <a:r>
                  <a:rPr lang="zh-CN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电感三点式正弦波发生器</a:t>
                </a:r>
                <a:r>
                  <a:rPr lang="en-US" sz="900" kern="10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zh-CN" sz="1050" kern="100">
                  <a:effectLst/>
                  <a:latin typeface="Calibri" panose="020F050202020403020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486245" y="320454"/>
              <a:ext cx="45719" cy="457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486245" y="709972"/>
              <a:ext cx="45719" cy="4571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464869" y="3263139"/>
            <a:ext cx="382300" cy="331722"/>
            <a:chOff x="5840770" y="3007980"/>
            <a:chExt cx="510458" cy="504825"/>
          </a:xfrm>
        </p:grpSpPr>
        <p:sp>
          <p:nvSpPr>
            <p:cNvPr id="11" name="十字形 10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017518" y="1510812"/>
            <a:ext cx="313112" cy="306837"/>
            <a:chOff x="5840770" y="3007980"/>
            <a:chExt cx="510458" cy="504825"/>
          </a:xfrm>
        </p:grpSpPr>
        <p:sp>
          <p:nvSpPr>
            <p:cNvPr id="14" name="十字形 13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61044" y="3689267"/>
            <a:ext cx="313112" cy="306837"/>
            <a:chOff x="5840770" y="3007980"/>
            <a:chExt cx="510458" cy="504825"/>
          </a:xfrm>
        </p:grpSpPr>
        <p:sp>
          <p:nvSpPr>
            <p:cNvPr id="17" name="十字形 16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82690" y="3579660"/>
            <a:ext cx="382300" cy="331722"/>
            <a:chOff x="5840770" y="3007980"/>
            <a:chExt cx="510458" cy="504825"/>
          </a:xfrm>
        </p:grpSpPr>
        <p:sp>
          <p:nvSpPr>
            <p:cNvPr id="20" name="十字形 19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9020064" y="2399525"/>
            <a:ext cx="2219417" cy="1828800"/>
          </a:xfrm>
          <a:custGeom>
            <a:avLst/>
            <a:gdLst>
              <a:gd name="connsiteX0" fmla="*/ 0 w 2219417"/>
              <a:gd name="connsiteY0" fmla="*/ 1127464 h 1828800"/>
              <a:gd name="connsiteX1" fmla="*/ 612559 w 2219417"/>
              <a:gd name="connsiteY1" fmla="*/ 1828800 h 1828800"/>
              <a:gd name="connsiteX2" fmla="*/ 2219417 w 2219417"/>
              <a:gd name="connsiteY2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417" h="1828800">
                <a:moveTo>
                  <a:pt x="0" y="1127464"/>
                </a:moveTo>
                <a:lnTo>
                  <a:pt x="612559" y="1828800"/>
                </a:lnTo>
                <a:lnTo>
                  <a:pt x="2219417" y="0"/>
                </a:lnTo>
              </a:path>
            </a:pathLst>
          </a:custGeom>
          <a:noFill/>
          <a:ln w="2095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变压器耦合型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658139" y="1208868"/>
            <a:ext cx="6007395" cy="5468379"/>
            <a:chOff x="0" y="0"/>
            <a:chExt cx="2731770" cy="25056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1770" cy="2297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118533" y="2298700"/>
              <a:ext cx="2495227" cy="2069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Section138-4 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变压器耦合型正弦波发生器</a:t>
              </a:r>
              <a:endParaRPr lang="zh-CN" sz="1050" kern="10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61067" y="685800"/>
              <a:ext cx="103717" cy="95250"/>
              <a:chOff x="0" y="0"/>
              <a:chExt cx="103717" cy="95250"/>
            </a:xfrm>
          </p:grpSpPr>
          <p:sp>
            <p:nvSpPr>
              <p:cNvPr id="19" name="加号 18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91067" y="1092200"/>
              <a:ext cx="103717" cy="95250"/>
              <a:chOff x="0" y="0"/>
              <a:chExt cx="103717" cy="95250"/>
            </a:xfrm>
          </p:grpSpPr>
          <p:sp>
            <p:nvSpPr>
              <p:cNvPr id="17" name="加号 16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36133" y="999067"/>
              <a:ext cx="103505" cy="94615"/>
              <a:chOff x="0" y="0"/>
              <a:chExt cx="103505" cy="9461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0" y="0"/>
                <a:ext cx="103505" cy="9461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V="1">
                <a:off x="19083" y="46118"/>
                <a:ext cx="65617" cy="211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/>
            <p:nvPr/>
          </p:nvCxnSpPr>
          <p:spPr>
            <a:xfrm>
              <a:off x="1253067" y="423333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655233" y="427567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1722967" y="364067"/>
              <a:ext cx="103717" cy="95250"/>
              <a:chOff x="0" y="0"/>
              <a:chExt cx="103717" cy="95250"/>
            </a:xfrm>
          </p:grpSpPr>
          <p:sp>
            <p:nvSpPr>
              <p:cNvPr id="13" name="加号 12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滤波器的通用传函和阶数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755" y="2670794"/>
            <a:ext cx="10411046" cy="163417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分母中的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n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，即为滤波器的阶数。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					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2529432" y="1839433"/>
                <a:ext cx="5551312" cy="694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432" y="1839433"/>
                <a:ext cx="5551312" cy="694934"/>
              </a:xfrm>
              <a:prstGeom prst="rect">
                <a:avLst/>
              </a:prstGeom>
              <a:blipFill rotWithShape="1">
                <a:blip r:embed="rId1"/>
                <a:stretch>
                  <a:fillRect l="-4" t="-68" r="7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牢记三：变压器极性传递的分析方法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223" y="1376830"/>
            <a:ext cx="6349593" cy="27152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9223" y="3924721"/>
            <a:ext cx="6349593" cy="2715293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259223" y="2088948"/>
            <a:ext cx="382300" cy="331722"/>
            <a:chOff x="5840770" y="3007980"/>
            <a:chExt cx="510458" cy="504825"/>
          </a:xfrm>
        </p:grpSpPr>
        <p:sp>
          <p:nvSpPr>
            <p:cNvPr id="7" name="十字形 6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0" name="直接箭头连接符 9"/>
          <p:cNvCxnSpPr/>
          <p:nvPr/>
        </p:nvCxnSpPr>
        <p:spPr>
          <a:xfrm>
            <a:off x="5264458" y="2254809"/>
            <a:ext cx="0" cy="639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464608" y="2254809"/>
            <a:ext cx="0" cy="639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763112" y="2356501"/>
            <a:ext cx="382300" cy="331722"/>
            <a:chOff x="5840770" y="3007980"/>
            <a:chExt cx="510458" cy="504825"/>
          </a:xfrm>
        </p:grpSpPr>
        <p:sp>
          <p:nvSpPr>
            <p:cNvPr id="13" name="十字形 12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963262" y="2294787"/>
            <a:ext cx="382300" cy="331722"/>
            <a:chOff x="5840770" y="3007980"/>
            <a:chExt cx="510458" cy="504825"/>
          </a:xfrm>
        </p:grpSpPr>
        <p:sp>
          <p:nvSpPr>
            <p:cNvPr id="16" name="十字形 15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18" name="直接箭头连接符 17"/>
          <p:cNvCxnSpPr/>
          <p:nvPr/>
        </p:nvCxnSpPr>
        <p:spPr>
          <a:xfrm>
            <a:off x="8560108" y="2345573"/>
            <a:ext cx="0" cy="639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9665008" y="2344048"/>
            <a:ext cx="0" cy="6393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665008" y="3443518"/>
            <a:ext cx="313112" cy="306837"/>
            <a:chOff x="5840770" y="3007980"/>
            <a:chExt cx="510458" cy="504825"/>
          </a:xfrm>
        </p:grpSpPr>
        <p:sp>
          <p:nvSpPr>
            <p:cNvPr id="21" name="十字形 20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32331" y="4650822"/>
            <a:ext cx="313112" cy="306837"/>
            <a:chOff x="5840770" y="3007980"/>
            <a:chExt cx="510458" cy="504825"/>
          </a:xfrm>
        </p:grpSpPr>
        <p:sp>
          <p:nvSpPr>
            <p:cNvPr id="27" name="十字形 26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箭头连接符 28"/>
          <p:cNvCxnSpPr/>
          <p:nvPr/>
        </p:nvCxnSpPr>
        <p:spPr>
          <a:xfrm flipV="1">
            <a:off x="5178733" y="4939467"/>
            <a:ext cx="0" cy="557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6457857" y="4957659"/>
            <a:ext cx="0" cy="557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659193" y="4866093"/>
            <a:ext cx="313112" cy="306837"/>
            <a:chOff x="5840770" y="3007980"/>
            <a:chExt cx="510458" cy="504825"/>
          </a:xfrm>
        </p:grpSpPr>
        <p:sp>
          <p:nvSpPr>
            <p:cNvPr id="33" name="十字形 32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754651" y="4633615"/>
            <a:ext cx="313112" cy="306837"/>
            <a:chOff x="5840770" y="3007980"/>
            <a:chExt cx="510458" cy="504825"/>
          </a:xfrm>
        </p:grpSpPr>
        <p:sp>
          <p:nvSpPr>
            <p:cNvPr id="36" name="十字形 35"/>
            <p:cNvSpPr/>
            <p:nvPr/>
          </p:nvSpPr>
          <p:spPr>
            <a:xfrm>
              <a:off x="5911051" y="3202482"/>
              <a:ext cx="369895" cy="84543"/>
            </a:xfrm>
            <a:prstGeom prst="plus">
              <a:avLst>
                <a:gd name="adj" fmla="val 5042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箭头连接符 37"/>
          <p:cNvCxnSpPr/>
          <p:nvPr/>
        </p:nvCxnSpPr>
        <p:spPr>
          <a:xfrm flipV="1">
            <a:off x="8445808" y="4921402"/>
            <a:ext cx="0" cy="557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9686832" y="4939467"/>
            <a:ext cx="0" cy="557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9552709" y="5945657"/>
            <a:ext cx="382300" cy="331722"/>
            <a:chOff x="5840770" y="3007980"/>
            <a:chExt cx="510458" cy="504825"/>
          </a:xfrm>
        </p:grpSpPr>
        <p:sp>
          <p:nvSpPr>
            <p:cNvPr id="41" name="十字形 40"/>
            <p:cNvSpPr/>
            <p:nvPr/>
          </p:nvSpPr>
          <p:spPr>
            <a:xfrm>
              <a:off x="5911052" y="3085268"/>
              <a:ext cx="369895" cy="329883"/>
            </a:xfrm>
            <a:prstGeom prst="plus">
              <a:avLst>
                <a:gd name="adj" fmla="val 4540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5840770" y="3007980"/>
              <a:ext cx="510458" cy="50482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84085" y="2006353"/>
            <a:ext cx="397513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三部曲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）根据输入极性画原边箭头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）根据同名端位置，在副边复制箭头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）根据副边箭头，画出输出极性。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LC</a:t>
            </a:r>
            <a:r>
              <a:rPr lang="zh-CN" altLang="en-US" dirty="0"/>
              <a:t>型</a:t>
            </a:r>
            <a:r>
              <a:rPr lang="en-US" altLang="zh-CN" dirty="0"/>
              <a:t>——</a:t>
            </a:r>
            <a:r>
              <a:rPr lang="zh-CN" altLang="en-US" dirty="0"/>
              <a:t>变压器耦合型</a:t>
            </a:r>
            <a:r>
              <a:rPr lang="en-US" altLang="zh-CN" dirty="0"/>
              <a:t>-</a:t>
            </a:r>
            <a:r>
              <a:rPr lang="zh-CN" altLang="en-US" dirty="0"/>
              <a:t>重新分析一遍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658139" y="1208868"/>
            <a:ext cx="6007395" cy="5468379"/>
            <a:chOff x="0" y="0"/>
            <a:chExt cx="2731770" cy="25056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31770" cy="2297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文本框 2"/>
            <p:cNvSpPr txBox="1">
              <a:spLocks noChangeArrowheads="1"/>
            </p:cNvSpPr>
            <p:nvPr/>
          </p:nvSpPr>
          <p:spPr bwMode="auto">
            <a:xfrm>
              <a:off x="118533" y="2298700"/>
              <a:ext cx="2495227" cy="20695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Section138-4  </a:t>
              </a:r>
              <a:r>
                <a:rPr lang="zh-CN" sz="900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变压器耦合型正弦波发生器</a:t>
              </a:r>
              <a:endParaRPr lang="zh-CN" sz="1050" kern="10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761067" y="685800"/>
              <a:ext cx="103717" cy="95250"/>
              <a:chOff x="0" y="0"/>
              <a:chExt cx="103717" cy="95250"/>
            </a:xfrm>
          </p:grpSpPr>
          <p:sp>
            <p:nvSpPr>
              <p:cNvPr id="19" name="加号 18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91067" y="1092200"/>
              <a:ext cx="103717" cy="95250"/>
              <a:chOff x="0" y="0"/>
              <a:chExt cx="103717" cy="95250"/>
            </a:xfrm>
          </p:grpSpPr>
          <p:sp>
            <p:nvSpPr>
              <p:cNvPr id="17" name="加号 16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36133" y="999067"/>
              <a:ext cx="103505" cy="94615"/>
              <a:chOff x="0" y="0"/>
              <a:chExt cx="103505" cy="94615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0" y="0"/>
                <a:ext cx="103505" cy="94615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 flipV="1">
                <a:off x="19083" y="46118"/>
                <a:ext cx="65617" cy="211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接箭头连接符 9"/>
            <p:cNvCxnSpPr/>
            <p:nvPr/>
          </p:nvCxnSpPr>
          <p:spPr>
            <a:xfrm>
              <a:off x="1253067" y="423333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/>
          </p:nvCxnSpPr>
          <p:spPr>
            <a:xfrm>
              <a:off x="1655233" y="427567"/>
              <a:ext cx="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/>
            <p:cNvGrpSpPr/>
            <p:nvPr/>
          </p:nvGrpSpPr>
          <p:grpSpPr>
            <a:xfrm>
              <a:off x="1722967" y="364067"/>
              <a:ext cx="103717" cy="95250"/>
              <a:chOff x="0" y="0"/>
              <a:chExt cx="103717" cy="95250"/>
            </a:xfrm>
          </p:grpSpPr>
          <p:sp>
            <p:nvSpPr>
              <p:cNvPr id="13" name="加号 12"/>
              <p:cNvSpPr/>
              <p:nvPr/>
            </p:nvSpPr>
            <p:spPr>
              <a:xfrm>
                <a:off x="2116" y="0"/>
                <a:ext cx="95250" cy="95250"/>
              </a:xfrm>
              <a:prstGeom prst="mathPlus">
                <a:avLst>
                  <a:gd name="adj1" fmla="val 9234"/>
                </a:avLst>
              </a:prstGeom>
              <a:solidFill>
                <a:srgbClr val="FF0000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0" y="0"/>
                <a:ext cx="103717" cy="95250"/>
              </a:xfrm>
              <a:prstGeom prst="ellipse">
                <a:avLst/>
              </a:prstGeom>
              <a:noFill/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从交流通路判断是否振荡？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9" y="1368944"/>
            <a:ext cx="12109142" cy="4120111"/>
          </a:xfrm>
          <a:prstGeom prst="rect">
            <a:avLst/>
          </a:prstGeom>
        </p:spPr>
      </p:pic>
      <p:sp>
        <p:nvSpPr>
          <p:cNvPr id="5" name="加号 4"/>
          <p:cNvSpPr/>
          <p:nvPr/>
        </p:nvSpPr>
        <p:spPr>
          <a:xfrm>
            <a:off x="1762218" y="1849884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加号 5"/>
          <p:cNvSpPr/>
          <p:nvPr/>
        </p:nvSpPr>
        <p:spPr>
          <a:xfrm>
            <a:off x="2472432" y="4273488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2654424" y="3639845"/>
            <a:ext cx="0" cy="559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1944210" y="3714195"/>
            <a:ext cx="0" cy="5592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减号 9"/>
          <p:cNvSpPr/>
          <p:nvPr/>
        </p:nvSpPr>
        <p:spPr>
          <a:xfrm>
            <a:off x="1677879" y="3218155"/>
            <a:ext cx="448317" cy="32847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>
            <a:off x="1229562" y="1846951"/>
            <a:ext cx="448317" cy="32847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848513" y="2849732"/>
            <a:ext cx="97654" cy="115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0848513" y="3804081"/>
            <a:ext cx="97654" cy="1154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4790983" y="2489446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338656" y="3463399"/>
            <a:ext cx="0" cy="645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111013" y="3428999"/>
            <a:ext cx="0" cy="645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减号 18"/>
          <p:cNvSpPr/>
          <p:nvPr/>
        </p:nvSpPr>
        <p:spPr>
          <a:xfrm>
            <a:off x="6954180" y="3920599"/>
            <a:ext cx="448317" cy="32847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减号 21"/>
          <p:cNvSpPr/>
          <p:nvPr/>
        </p:nvSpPr>
        <p:spPr>
          <a:xfrm>
            <a:off x="3642809" y="2915204"/>
            <a:ext cx="448317" cy="32847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加号 24"/>
          <p:cNvSpPr/>
          <p:nvPr/>
        </p:nvSpPr>
        <p:spPr>
          <a:xfrm>
            <a:off x="4302711" y="2382914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加号 25"/>
          <p:cNvSpPr/>
          <p:nvPr/>
        </p:nvSpPr>
        <p:spPr>
          <a:xfrm>
            <a:off x="9280125" y="2448017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0768613" y="2920751"/>
            <a:ext cx="0" cy="645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0768613" y="3761909"/>
            <a:ext cx="0" cy="6458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加号 28"/>
          <p:cNvSpPr/>
          <p:nvPr/>
        </p:nvSpPr>
        <p:spPr>
          <a:xfrm>
            <a:off x="11095608" y="3345770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加号 29"/>
          <p:cNvSpPr/>
          <p:nvPr/>
        </p:nvSpPr>
        <p:spPr>
          <a:xfrm>
            <a:off x="8423423" y="3207056"/>
            <a:ext cx="363984" cy="401715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减号 30"/>
          <p:cNvSpPr/>
          <p:nvPr/>
        </p:nvSpPr>
        <p:spPr>
          <a:xfrm>
            <a:off x="8703818" y="2543821"/>
            <a:ext cx="448317" cy="328473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4" grpId="0" animBg="1"/>
      <p:bldP spid="19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1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晶体振荡器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89159" cy="4351338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石英晶体具有压电特性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压力变电，电变压力，形成正反馈，并且具有良好的单频点共振能力，可以用于高稳定性正弦波发生。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根据切割厚度等参数不同，两管脚石英晶体可以形成不同的固有频率。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型：高频，频率稳定性不好。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型，低频，频率稳定性不好。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XTAL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，中高频，频率稳定性很好，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0.1ppm~50ppm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铷原子钟，铯原子钟，可以达到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10^(-11)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，用于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GPS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电源的种类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77070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AC(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交流电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Alternating Current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——DC(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直流电 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Direct Current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负责将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220V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交流电变换成需要的直流电源，比如手机充电器。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AC——AC :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变压器，交流稳压器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DC——DC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：直流直流变换器，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DC/DC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DC——AC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：逆变器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83686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线性稳压电源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本节核心内容</a:t>
            </a:r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效率低，输出功率较小，变压器昂贵，纹波小，结构简单，易于制造和维修。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实验室和科学实验中，对纹波要求较高的场合。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开关稳压电源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效率高，输出功率大，变压器体积小便宜，纹波大，结构复杂，不利于维修。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只要对纹波要求不高的场合，都可以采用开关稳压电源。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基础：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二极管和稳压管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二极管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稳压管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55" y="861134"/>
            <a:ext cx="11799927" cy="5166804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738" y="1597471"/>
            <a:ext cx="11718524" cy="3428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阶数带来的变化</a:t>
            </a:r>
            <a:r>
              <a:rPr lang="en-US" altLang="zh-CN" dirty="0"/>
              <a:t>——</a:t>
            </a:r>
            <a:r>
              <a:rPr lang="zh-CN" altLang="en-US" dirty="0"/>
              <a:t>阶数越高，越接近理想砖墙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2738" y="1603193"/>
            <a:ext cx="7592647" cy="4861402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676" y="831160"/>
            <a:ext cx="3610425" cy="45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51" y="1540301"/>
            <a:ext cx="6110813" cy="36176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779" y="861746"/>
            <a:ext cx="5124113" cy="493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71" y="861746"/>
            <a:ext cx="5124113" cy="4939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63122" y="665825"/>
            <a:ext cx="25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VG2=2Vsin</a:t>
            </a:r>
            <a:endParaRPr lang="zh-CN" altLang="en-US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67" y="905630"/>
            <a:ext cx="4927107" cy="50467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462" y="1620199"/>
            <a:ext cx="6110813" cy="36176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57" y="1091953"/>
            <a:ext cx="11814286" cy="434118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线性稳压电源结构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结构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部分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桥式整流原理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滤波原理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线性稳压电源结构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部分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746973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322" y="1444019"/>
            <a:ext cx="10475321" cy="5215819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桥式整流工作原理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89" y="1973480"/>
            <a:ext cx="10981911" cy="38497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没有滤波的桥式整流电压波形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870" y="1371186"/>
            <a:ext cx="11496675" cy="501015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599" y="737497"/>
            <a:ext cx="7386221" cy="5383006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桥式整流电路的异常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单一二极管短路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0877" y="1441103"/>
            <a:ext cx="8077927" cy="54168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一阶有源滤波器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同相和反相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高通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同相和反相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全通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压控低通滤波器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桥式整流电路的异常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单一二极管开路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37" y="1330977"/>
            <a:ext cx="10876126" cy="5387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058" y="483593"/>
            <a:ext cx="4810163" cy="319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775" y="494793"/>
            <a:ext cx="4810163" cy="3180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58" y="3429000"/>
            <a:ext cx="4810163" cy="324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5221" y="4119239"/>
            <a:ext cx="60316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观察现象，思考为什么。然后学着先预估，再观察。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当“现象与预估吻合”的实例越来越多，自信心就有了。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一旦有了自信，什么事情都好办了。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4155" y="120546"/>
            <a:ext cx="5528009" cy="35759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330"/>
            <a:ext cx="10823713" cy="3507274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379" y="0"/>
            <a:ext cx="9128326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54392" y="4367814"/>
            <a:ext cx="339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对比</a:t>
            </a:r>
            <a:r>
              <a:rPr lang="en-US" altLang="zh-CN" dirty="0"/>
              <a:t>VF1</a:t>
            </a:r>
            <a:r>
              <a:rPr lang="zh-CN" altLang="en-US" dirty="0"/>
              <a:t>有滤波，</a:t>
            </a:r>
            <a:r>
              <a:rPr lang="en-US" altLang="zh-CN" dirty="0"/>
              <a:t>VF2</a:t>
            </a:r>
            <a:r>
              <a:rPr lang="zh-CN" altLang="en-US" dirty="0"/>
              <a:t>无滤波。</a:t>
            </a:r>
            <a:endParaRPr lang="en-US" altLang="zh-CN" dirty="0"/>
          </a:p>
          <a:p>
            <a:r>
              <a:rPr lang="zh-CN" altLang="en-US" dirty="0"/>
              <a:t>改变</a:t>
            </a:r>
            <a:r>
              <a:rPr lang="en-US" altLang="zh-CN" dirty="0"/>
              <a:t>C1</a:t>
            </a:r>
            <a:r>
              <a:rPr lang="zh-CN" altLang="en-US" dirty="0"/>
              <a:t>，演示电容增大带来的电流浪涌。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为什么选择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1.2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倍？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930" y="1325834"/>
            <a:ext cx="10823713" cy="35072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954" y="1599808"/>
            <a:ext cx="3162300" cy="5619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85" y="4104445"/>
            <a:ext cx="8086725" cy="14573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 flipV="1">
            <a:off x="2484783" y="3289852"/>
            <a:ext cx="168965" cy="124239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00809" y="2295939"/>
            <a:ext cx="9193695" cy="0"/>
          </a:xfrm>
          <a:prstGeom prst="line">
            <a:avLst/>
          </a:prstGeom>
          <a:ln w="349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7225748" y="2037522"/>
            <a:ext cx="318052" cy="258417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5437323"/>
            <a:ext cx="2743200" cy="6000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1341783" y="2529574"/>
            <a:ext cx="1078602" cy="2907749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890108" y="5437233"/>
            <a:ext cx="4695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极端</a:t>
            </a:r>
            <a:r>
              <a:rPr lang="en-US" altLang="zh-CN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：完全没有滤波，红色，</a:t>
            </a:r>
            <a:r>
              <a:rPr lang="en-US" altLang="zh-CN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0.9U2</a:t>
            </a:r>
            <a:endParaRPr lang="en-US" altLang="zh-CN" dirty="0">
              <a:solidFill>
                <a:srgbClr val="D247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极端</a:t>
            </a:r>
            <a:r>
              <a:rPr lang="en-US" altLang="zh-CN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：深度滤波，绿色虚线，</a:t>
            </a:r>
            <a:r>
              <a:rPr lang="en-US" altLang="zh-CN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1.414U2</a:t>
            </a:r>
            <a:endParaRPr lang="en-US" altLang="zh-CN" dirty="0">
              <a:solidFill>
                <a:srgbClr val="D247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都不好。</a:t>
            </a:r>
            <a:endParaRPr lang="en-US" altLang="zh-CN" dirty="0">
              <a:solidFill>
                <a:srgbClr val="D247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居中取</a:t>
            </a:r>
            <a:r>
              <a:rPr lang="en-US" altLang="zh-CN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1.2U2</a:t>
            </a:r>
            <a:r>
              <a:rPr lang="zh-CN" altLang="en-US" dirty="0">
                <a:solidFill>
                  <a:srgbClr val="D2472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，如绿线，很好。</a:t>
            </a:r>
            <a:endParaRPr lang="zh-CN" altLang="en-US" dirty="0">
              <a:solidFill>
                <a:srgbClr val="D2472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稳压环节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稳压管稳压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输出可调范围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串联型稳压电路的限流保护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如何稳压？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4522303"/>
            <a:ext cx="8842512" cy="165465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负载直接取用稳压管电流，这不合适。可以考虑用一个运放跟随器，传递电压、阻断电流。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566818"/>
            <a:ext cx="10365488" cy="2434476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400" y="424814"/>
            <a:ext cx="7019025" cy="560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652425" y="807868"/>
            <a:ext cx="34269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）随负载</a:t>
            </a:r>
            <a:r>
              <a:rPr lang="en-US" altLang="zh-CN" dirty="0"/>
              <a:t>R2</a:t>
            </a:r>
            <a:r>
              <a:rPr lang="zh-CN" altLang="en-US" dirty="0"/>
              <a:t>变化，</a:t>
            </a:r>
            <a:r>
              <a:rPr lang="en-US" altLang="zh-CN" dirty="0"/>
              <a:t>VF2</a:t>
            </a:r>
            <a:r>
              <a:rPr lang="zh-CN" altLang="en-US" dirty="0"/>
              <a:t>电压变化较大。即</a:t>
            </a:r>
            <a:r>
              <a:rPr lang="en-US" altLang="zh-CN" dirty="0"/>
              <a:t>AM3</a:t>
            </a:r>
            <a:r>
              <a:rPr lang="zh-CN" altLang="en-US" dirty="0"/>
              <a:t>是变化的，导致稳压输出变化。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AM2</a:t>
            </a:r>
            <a:r>
              <a:rPr lang="zh-CN" altLang="en-US" dirty="0"/>
              <a:t>来自于</a:t>
            </a:r>
            <a:r>
              <a:rPr lang="en-US" altLang="zh-CN" dirty="0"/>
              <a:t>AM3</a:t>
            </a:r>
            <a:r>
              <a:rPr lang="zh-CN" altLang="en-US" dirty="0"/>
              <a:t>的减少。即空载时</a:t>
            </a:r>
            <a:r>
              <a:rPr lang="en-US" altLang="zh-CN" dirty="0"/>
              <a:t>AM3</a:t>
            </a:r>
            <a:r>
              <a:rPr lang="zh-CN" altLang="en-US" dirty="0"/>
              <a:t>必须大于可能的负载消耗电流。输出电流受限。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183"/>
            <a:ext cx="12192000" cy="5338068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88" y="372862"/>
            <a:ext cx="12013223" cy="54420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一阶同相输入低通和高通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0" y="4916015"/>
                <a:ext cx="6096000" cy="164788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16015"/>
                <a:ext cx="6096000" cy="1647887"/>
              </a:xfrm>
              <a:prstGeom prst="rect">
                <a:avLst/>
              </a:prstGeom>
              <a:blipFill rotWithShape="1">
                <a:blip r:embed="rId1"/>
                <a:stretch>
                  <a:fillRect t="-29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145324" y="5039984"/>
                <a:ext cx="5208477" cy="9029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24" y="5039984"/>
                <a:ext cx="5208477" cy="902939"/>
              </a:xfrm>
              <a:prstGeom prst="rect">
                <a:avLst/>
              </a:prstGeom>
              <a:blipFill rotWithShape="1">
                <a:blip r:embed="rId2"/>
                <a:stretch>
                  <a:fillRect l="-8" t="-69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4" y="1376243"/>
            <a:ext cx="11138885" cy="3199206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10205"/>
            <a:ext cx="12192000" cy="4837589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3" y="1278385"/>
            <a:ext cx="6156229" cy="4913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1002" y="381740"/>
            <a:ext cx="5326602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为什么能用含有波动的电源给运放供电？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）当电源由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变为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11V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，跟随器输入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，输出仍为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，不变。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静态的电源电压变化，几乎不影响输出。</a:t>
            </a:r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）当电源电压变为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叠加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1V50Hz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，输出看起来仍为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，但存在微小的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——50Hz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的电源电压变化，似乎对输出有一些影响但还是很小。</a:t>
            </a:r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）当电源电压变为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叠加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1V1MHz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，输出为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3V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上叠加明显的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1MHz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，电源电压波动明显影响输出。</a:t>
            </a:r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PSRR——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电源电压抑制比，是由电源波动引起的输出波动量，与电源波动量的比值，与频率相关，频率越高，抑制能力越差。</a:t>
            </a:r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在直流稳压电源中，源头波动量为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100Hz</a:t>
            </a:r>
            <a:r>
              <a:rPr lang="zh-CN" altLang="en-US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基波，对输出影响很小，因此可以用含有波动的未稳压量作为运放的供电电源。</a:t>
            </a:r>
            <a:endParaRPr lang="en-US" altLang="zh-CN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5102"/>
            <a:ext cx="12192000" cy="462779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144" y="1552615"/>
            <a:ext cx="6627743" cy="5031852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串联型稳压电路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488" y="1608264"/>
            <a:ext cx="11399257" cy="478606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4" y="97000"/>
            <a:ext cx="11974951" cy="66640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理论计算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21942" y="1617936"/>
                <a:ext cx="5024761" cy="51468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输出电压的可调范围？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UCE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最小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2V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RW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置于上端，此为最小增益</a:t>
                </a:r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𝑂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.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42857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）将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RW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置于最下端，此为最大增益</a:t>
                </a:r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𝑂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_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𝑍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华文中宋" panose="02010600040101010101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华文中宋" panose="02010600040101010101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华文中宋" panose="02010600040101010101" pitchFamily="2" charset="-122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1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华文中宋" panose="02010600040101010101" pitchFamily="2" charset="-122"/>
                        </a:rPr>
                        <m:t>V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3)UO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不会超过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U3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最小值减去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2V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，为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8V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因此，输出电压可调范围是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1.42857V~8V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。</a:t>
                </a:r>
                <a:endParaRPr lang="en-US" altLang="zh-CN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:endParaRPr lang="zh-CN" altLang="en-US" sz="20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42" y="1617936"/>
                <a:ext cx="5024761" cy="5146848"/>
              </a:xfrm>
              <a:blipFill rotWithShape="1">
                <a:blip r:embed="rId1"/>
                <a:stretch>
                  <a:fillRect l="-7" t="-11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596" y="1410247"/>
            <a:ext cx="6789462" cy="4766716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4" y="97000"/>
            <a:ext cx="11974951" cy="66640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输出限流保护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3369" y="1396045"/>
            <a:ext cx="8611014" cy="5283681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869" y="0"/>
            <a:ext cx="1146426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0183" y="6036816"/>
            <a:ext cx="5246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观察正常负载、故障负载时，各电压、电流。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演示低通基本单元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此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页来自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NPART2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767" y="1938655"/>
            <a:ext cx="636270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96" y="2733026"/>
            <a:ext cx="5569707" cy="37210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564" y="3076343"/>
            <a:ext cx="4850256" cy="33777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034"/>
            <a:ext cx="12192000" cy="2197974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集成三端稳压器内部结构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694" y="1303368"/>
            <a:ext cx="9153939" cy="5395851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——LM7805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系列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4721087"/>
            <a:ext cx="10402956" cy="1455876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7805, 7806, 7808, 7809, 7812, 7815, 7818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7905,7909,7912,7915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1686" y="1542221"/>
            <a:ext cx="889635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线调解率、负载调解率、纹波抑制比、静态电流</a:t>
            </a:r>
            <a:r>
              <a:rPr lang="en-US" altLang="zh-CN" dirty="0"/>
              <a:t>IQ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854" y="2730616"/>
            <a:ext cx="11697759" cy="3102014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结构和典型用法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2749634"/>
            <a:ext cx="5677693" cy="30563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3" y="1825625"/>
            <a:ext cx="5610687" cy="4623622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可调式集成三端稳压器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4547" y="1245202"/>
            <a:ext cx="9280871" cy="5512183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215" y="140413"/>
            <a:ext cx="10559569" cy="6577174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37" y="696949"/>
            <a:ext cx="11689741" cy="5464101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集成三端稳压器的扩压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8532" y="1611250"/>
            <a:ext cx="7036077" cy="47402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620093"/>
            <a:ext cx="7237095" cy="1534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27" y="474843"/>
            <a:ext cx="3176313" cy="21159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640" y="2300298"/>
            <a:ext cx="1773873" cy="9771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42" y="2300298"/>
            <a:ext cx="4028123" cy="13048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470" y="3750349"/>
            <a:ext cx="5495290" cy="9338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" y="4782737"/>
            <a:ext cx="2705100" cy="1019175"/>
          </a:xfrm>
          <a:prstGeom prst="rect">
            <a:avLst/>
          </a:prstGeom>
        </p:spPr>
      </p:pic>
      <p:sp>
        <p:nvSpPr>
          <p:cNvPr id="10" name="左大括号 9"/>
          <p:cNvSpPr/>
          <p:nvPr/>
        </p:nvSpPr>
        <p:spPr>
          <a:xfrm>
            <a:off x="1016000" y="3750349"/>
            <a:ext cx="247015" cy="174621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760" y="3786793"/>
                <a:ext cx="1503680" cy="1153201"/>
              </a:xfrm>
              <a:prstGeom prst="rect">
                <a:avLst/>
              </a:prstGeom>
              <a:blipFill rotWithShape="1">
                <a:blip r:embed="rId7"/>
                <a:stretch>
                  <a:fillRect t="-25" r="-27914" b="-27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2615565" y="5910158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</a:t>
            </a:r>
            <a:r>
              <a:rPr lang="en-US" altLang="zh-CN" dirty="0"/>
              <a:t>f=</a:t>
            </a:r>
            <a:r>
              <a:rPr lang="en-US" altLang="zh-CN" dirty="0" err="1"/>
              <a:t>fH</a:t>
            </a:r>
            <a:r>
              <a:rPr lang="zh-CN" altLang="en-US" dirty="0"/>
              <a:t>，增益为</a:t>
            </a:r>
            <a:r>
              <a:rPr lang="en-US" altLang="zh-CN" dirty="0"/>
              <a:t>0.707</a:t>
            </a:r>
            <a:r>
              <a:rPr lang="zh-CN" altLang="en-US" dirty="0"/>
              <a:t>，相移为</a:t>
            </a:r>
            <a:r>
              <a:rPr lang="en-US" altLang="zh-CN" dirty="0"/>
              <a:t>-45°</a:t>
            </a:r>
            <a:r>
              <a:rPr lang="zh-CN" altLang="en-US" dirty="0"/>
              <a:t>，此处频率为特征频率，也是一阶的截止频率。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直流稳压电源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集成三端稳压器的扩流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02956" cy="4351338"/>
          </a:xfrm>
        </p:spPr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567" y="1708909"/>
            <a:ext cx="10325100" cy="431482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10" y="1218415"/>
            <a:ext cx="11592179" cy="4421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3313" y="541538"/>
            <a:ext cx="52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7805</a:t>
            </a:r>
            <a:r>
              <a:rPr lang="zh-CN" altLang="en-US" dirty="0"/>
              <a:t>输出</a:t>
            </a:r>
            <a:r>
              <a:rPr lang="en-US" altLang="zh-CN" dirty="0"/>
              <a:t>1.5A</a:t>
            </a:r>
            <a:r>
              <a:rPr lang="zh-CN" altLang="en-US" dirty="0"/>
              <a:t>，本电路至少输出</a:t>
            </a:r>
            <a:r>
              <a:rPr lang="en-US" altLang="zh-CN" dirty="0"/>
              <a:t>5V5A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用三端稳压器制作恒流源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855" y="1597982"/>
            <a:ext cx="10470243" cy="5022866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LDO: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低跌落电压三端稳压器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跌落电压？</a:t>
            </a:r>
            <a:r>
              <a:rPr lang="en-US" altLang="zh-CN" dirty="0"/>
              <a:t>NPN</a:t>
            </a:r>
            <a:r>
              <a:rPr lang="zh-CN" altLang="en-US" dirty="0"/>
              <a:t>扩流，</a:t>
            </a:r>
            <a:r>
              <a:rPr lang="en-US" altLang="zh-CN" dirty="0"/>
              <a:t>PNP</a:t>
            </a:r>
            <a:r>
              <a:rPr lang="zh-CN" altLang="en-US" dirty="0"/>
              <a:t>扩流？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099" y="1400103"/>
            <a:ext cx="11353801" cy="530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55728" y="1855433"/>
            <a:ext cx="2929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PNP</a:t>
            </a:r>
            <a:r>
              <a:rPr lang="zh-CN" altLang="en-US" dirty="0"/>
              <a:t>系统的稳定性问题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LDO</a:t>
            </a:r>
            <a:r>
              <a:rPr lang="zh-CN" altLang="en-US" dirty="0"/>
              <a:t>基本结构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8868"/>
            <a:ext cx="12192000" cy="5244715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LDO_MOSFET</a:t>
            </a:r>
            <a:r>
              <a:rPr lang="zh-CN" altLang="en-US" dirty="0"/>
              <a:t>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073" y="1366730"/>
            <a:ext cx="9335109" cy="5651068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9801" y="183518"/>
            <a:ext cx="9035850" cy="33798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34" y="3816982"/>
            <a:ext cx="5267325" cy="285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74998" y="4199138"/>
            <a:ext cx="4021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LDO</a:t>
            </a:r>
            <a:r>
              <a:rPr lang="zh-CN" altLang="en-US" dirty="0"/>
              <a:t>使用注意，输出电容选择一定要遵循手册建议。为稳定性考虑，电容器需要有一定的等效串联电阻</a:t>
            </a:r>
            <a:r>
              <a:rPr lang="en-US" altLang="zh-CN" dirty="0"/>
              <a:t>ESR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0775" y="219075"/>
            <a:ext cx="7410450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集成稳压器的其他电路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461" y="1439230"/>
            <a:ext cx="5942036" cy="52074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67200" y="1881352"/>
            <a:ext cx="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9479" y="2890345"/>
            <a:ext cx="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10114" y="3394842"/>
            <a:ext cx="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32766" y="3858286"/>
            <a:ext cx="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72442" y="1363517"/>
            <a:ext cx="43456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此</a:t>
            </a:r>
            <a:r>
              <a:rPr lang="zh-CN" altLang="en-US" dirty="0" smtClean="0">
                <a:solidFill>
                  <a:srgbClr val="FF0000"/>
                </a:solidFill>
              </a:rPr>
              <a:t>类电路分析要点：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CN" dirty="0" smtClean="0">
                <a:solidFill>
                  <a:srgbClr val="FF0000"/>
                </a:solidFill>
              </a:rPr>
              <a:t>UA-UB=12V</a:t>
            </a:r>
            <a:r>
              <a:rPr lang="zh-CN" altLang="en-US" dirty="0" smtClean="0">
                <a:solidFill>
                  <a:srgbClr val="FF0000"/>
                </a:solidFill>
              </a:rPr>
              <a:t>（对</a:t>
            </a:r>
            <a:r>
              <a:rPr lang="en-US" altLang="zh-CN" dirty="0" smtClean="0">
                <a:solidFill>
                  <a:srgbClr val="FF0000"/>
                </a:solidFill>
              </a:rPr>
              <a:t>7812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1a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r>
              <a:rPr lang="en-US" altLang="zh-CN" dirty="0" smtClean="0">
                <a:solidFill>
                  <a:srgbClr val="FF0000"/>
                </a:solidFill>
              </a:rPr>
              <a:t>UA-UB=XX  (</a:t>
            </a:r>
            <a:r>
              <a:rPr lang="zh-CN" altLang="en-US" dirty="0" smtClean="0">
                <a:solidFill>
                  <a:srgbClr val="FF0000"/>
                </a:solidFill>
              </a:rPr>
              <a:t>对</a:t>
            </a:r>
            <a:r>
              <a:rPr lang="en-US" altLang="zh-CN" dirty="0" smtClean="0">
                <a:solidFill>
                  <a:srgbClr val="FF0000"/>
                </a:solidFill>
              </a:rPr>
              <a:t>78XX)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2)UC=UD(</a:t>
            </a:r>
            <a:r>
              <a:rPr lang="zh-CN" altLang="en-US" dirty="0" smtClean="0">
                <a:solidFill>
                  <a:srgbClr val="FF0000"/>
                </a:solidFill>
              </a:rPr>
              <a:t>虚短）、虚断成立。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3) UI</a:t>
            </a:r>
            <a:r>
              <a:rPr lang="zh-CN" altLang="en-US" dirty="0" smtClean="0">
                <a:solidFill>
                  <a:srgbClr val="FF0000"/>
                </a:solidFill>
              </a:rPr>
              <a:t>比</a:t>
            </a:r>
            <a:r>
              <a:rPr lang="en-US" altLang="zh-CN" dirty="0" smtClean="0">
                <a:solidFill>
                  <a:srgbClr val="FF0000"/>
                </a:solidFill>
              </a:rPr>
              <a:t>UA</a:t>
            </a:r>
            <a:r>
              <a:rPr lang="zh-CN" altLang="en-US" dirty="0" smtClean="0">
                <a:solidFill>
                  <a:srgbClr val="FF0000"/>
                </a:solidFill>
              </a:rPr>
              <a:t>大至少</a:t>
            </a:r>
            <a:r>
              <a:rPr lang="en-US" altLang="zh-CN" dirty="0" smtClean="0">
                <a:solidFill>
                  <a:srgbClr val="FF0000"/>
                </a:solidFill>
              </a:rPr>
              <a:t>2V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71856" y="3493236"/>
                <a:ext cx="3025892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856" y="3493236"/>
                <a:ext cx="3025892" cy="751872"/>
              </a:xfrm>
              <a:prstGeom prst="rect">
                <a:avLst/>
              </a:prstGeom>
              <a:blipFill rotWithShape="1">
                <a:blip r:embed="rId2"/>
                <a:stretch>
                  <a:fillRect l="-18" t="-13" r="-1825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152849" y="4475470"/>
                <a:ext cx="5584799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849" y="4475470"/>
                <a:ext cx="5584799" cy="829843"/>
              </a:xfrm>
              <a:prstGeom prst="rect">
                <a:avLst/>
              </a:prstGeom>
              <a:blipFill rotWithShape="1">
                <a:blip r:embed="rId3"/>
                <a:stretch>
                  <a:fillRect l="-6" t="-75" r="-8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152849" y="5325736"/>
                <a:ext cx="5898602" cy="954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849" y="5325736"/>
                <a:ext cx="5898602" cy="954557"/>
              </a:xfrm>
              <a:prstGeom prst="rect">
                <a:avLst/>
              </a:prstGeom>
              <a:blipFill rotWithShape="1">
                <a:blip r:embed="rId4"/>
                <a:stretch>
                  <a:fillRect l="-6" t="-66" r="-42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滤波器（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313" y="98131"/>
            <a:ext cx="6892607" cy="668874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65760" y="1625600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注意频率的归一化，称为相对频率</a:t>
            </a:r>
            <a:endParaRPr lang="en-US" altLang="zh-CN" dirty="0"/>
          </a:p>
          <a:p>
            <a:r>
              <a:rPr lang="zh-CN" altLang="en-US" dirty="0"/>
              <a:t>幅度的归一化。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二极管复习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11046" cy="917575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以本</a:t>
            </a:r>
            <a:r>
              <a:rPr lang="en-US" altLang="zh-CN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PPT  159</a:t>
            </a:r>
            <a:r>
              <a:rPr lang="zh-CN" altLang="en-US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页</a:t>
            </a:r>
            <a:r>
              <a:rPr lang="en-US" altLang="zh-CN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~165</a:t>
            </a:r>
            <a:r>
              <a:rPr lang="zh-CN" altLang="en-US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页为准，参考黄皮书</a:t>
            </a:r>
            <a:r>
              <a:rPr lang="zh-CN" altLang="en-US" sz="20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晶体管复习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11046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）晶体管工作状态判断。饱和区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0.3V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，或者是题目给定的值。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）电路的静态求解。以戴维宁等效为准。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）动态分析，五大参数必须会求解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 err="1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fH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求解，要求给定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CL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时进行。即不需考虑晶体管的上限截止频率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 err="1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fL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求解，会合理简化忽略。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个电容哪个更重要</a:t>
            </a:r>
            <a:r>
              <a:rPr lang="zh-CN" altLang="en-US" sz="2000" dirty="0" smtClean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动态范围求解，含交流负载线。先发生哪种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失真？</a:t>
            </a:r>
            <a:endParaRPr lang="zh-CN" altLang="en-US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以图</a:t>
            </a:r>
            <a:r>
              <a:rPr lang="en-US" altLang="zh-CN" dirty="0">
                <a:solidFill>
                  <a:schemeClr val="accent6"/>
                </a:solidFill>
              </a:rPr>
              <a:t>S29-6</a:t>
            </a:r>
            <a:r>
              <a:rPr lang="zh-CN" altLang="en-US" dirty="0">
                <a:solidFill>
                  <a:schemeClr val="accent6"/>
                </a:solidFill>
              </a:rPr>
              <a:t>电路为例，求静态、五大</a:t>
            </a:r>
            <a:r>
              <a:rPr lang="zh-CN" altLang="en-US" dirty="0" smtClean="0">
                <a:solidFill>
                  <a:schemeClr val="accent6"/>
                </a:solidFill>
              </a:rPr>
              <a:t>参数、动态范围</a:t>
            </a:r>
            <a:endParaRPr lang="zh-CN" altLang="en-US" dirty="0" smtClean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8210" y="1487402"/>
            <a:ext cx="5759713" cy="5027784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场效应管复习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379" y="1856932"/>
            <a:ext cx="110394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50" y="56075"/>
            <a:ext cx="11758945" cy="680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80" y="2106132"/>
            <a:ext cx="346710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436" y="828825"/>
            <a:ext cx="300037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3777" y="-95250"/>
            <a:ext cx="12220575" cy="6953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019522"/>
            <a:ext cx="3009900" cy="62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902" y="805052"/>
            <a:ext cx="28765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静态求解电路一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612" y="1501286"/>
            <a:ext cx="7883267" cy="5280514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静态求解电路二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279" y="1594801"/>
            <a:ext cx="10049907" cy="5101605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静态求解电路三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367" y="1384336"/>
            <a:ext cx="11239500" cy="5705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21647" y="5273749"/>
            <a:ext cx="262195" cy="5954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判断截止区、放大区、可变电阻区的方法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accent6"/>
                </a:solidFill>
              </a:rPr>
              <a:t>电路一定得是放大结构。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0</a:t>
            </a:r>
            <a:r>
              <a:rPr lang="zh-CN" altLang="en-US" sz="2000" dirty="0">
                <a:solidFill>
                  <a:schemeClr val="accent6"/>
                </a:solidFill>
              </a:rPr>
              <a:t>）如果</a:t>
            </a:r>
            <a:r>
              <a:rPr lang="en-US" altLang="zh-CN" sz="2000" dirty="0" err="1">
                <a:solidFill>
                  <a:schemeClr val="accent6"/>
                </a:solidFill>
              </a:rPr>
              <a:t>ugs</a:t>
            </a:r>
            <a:r>
              <a:rPr lang="zh-CN" altLang="en-US" sz="2000" dirty="0">
                <a:solidFill>
                  <a:schemeClr val="accent6"/>
                </a:solidFill>
              </a:rPr>
              <a:t>比开启电压还小（负），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zh-CN" altLang="en-US" sz="2000" dirty="0">
                <a:solidFill>
                  <a:schemeClr val="accent6"/>
                </a:solidFill>
              </a:rPr>
              <a:t>则处于截止区，否则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</a:rPr>
              <a:t>）根据电路静态求解方法，获得</a:t>
            </a:r>
            <a:r>
              <a:rPr lang="en-US" altLang="zh-CN" sz="2000" dirty="0" err="1">
                <a:solidFill>
                  <a:schemeClr val="accent6"/>
                </a:solidFill>
              </a:rPr>
              <a:t>Idq</a:t>
            </a:r>
            <a:r>
              <a:rPr lang="en-US" altLang="zh-CN" sz="2000" dirty="0">
                <a:solidFill>
                  <a:schemeClr val="accent6"/>
                </a:solidFill>
              </a:rPr>
              <a:t>.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</a:rPr>
              <a:t>）按照</a:t>
            </a:r>
            <a:r>
              <a:rPr lang="en-US" altLang="zh-CN" sz="2000" dirty="0">
                <a:solidFill>
                  <a:schemeClr val="accent6"/>
                </a:solidFill>
              </a:rPr>
              <a:t>KVL</a:t>
            </a:r>
            <a:r>
              <a:rPr lang="zh-CN" altLang="en-US" sz="2000" dirty="0">
                <a:solidFill>
                  <a:schemeClr val="accent6"/>
                </a:solidFill>
              </a:rPr>
              <a:t>，求解出</a:t>
            </a:r>
            <a:r>
              <a:rPr lang="en-US" altLang="zh-CN" sz="2000" dirty="0" err="1">
                <a:solidFill>
                  <a:schemeClr val="accent6"/>
                </a:solidFill>
              </a:rPr>
              <a:t>Udsq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</a:rPr>
              <a:t>）按照分界线，大于则放大，小于则可变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706" y="1825625"/>
            <a:ext cx="5977638" cy="3288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760158" y="4029740"/>
            <a:ext cx="160558" cy="350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341" y="5406600"/>
            <a:ext cx="3000375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826" y="5874156"/>
            <a:ext cx="287655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一阶反相输入低通和高通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0" y="4605076"/>
                <a:ext cx="6096000" cy="225292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begChr m:val="‖"/>
                              <m:end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𝑓𝐶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5076"/>
                <a:ext cx="6096000" cy="2252924"/>
              </a:xfrm>
              <a:prstGeom prst="rect">
                <a:avLst/>
              </a:prstGeom>
              <a:blipFill rotWithShape="1">
                <a:blip r:embed="rId1"/>
                <a:stretch>
                  <a:fillRect t="-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578549" y="4769698"/>
                <a:ext cx="6096000" cy="191020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𝑓𝐶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𝑅𝐶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den>
                          </m:f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549" y="4769698"/>
                <a:ext cx="6096000" cy="1910203"/>
              </a:xfrm>
              <a:prstGeom prst="rect">
                <a:avLst/>
              </a:prstGeom>
              <a:blipFill rotWithShape="1">
                <a:blip r:embed="rId2"/>
                <a:stretch>
                  <a:fillRect l="-1" t="-11" r="1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12" y="1336308"/>
            <a:ext cx="9890114" cy="3305949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6"/>
                </a:solidFill>
              </a:rPr>
              <a:t>FET</a:t>
            </a:r>
            <a:r>
              <a:rPr lang="zh-CN" altLang="en-US" dirty="0">
                <a:solidFill>
                  <a:schemeClr val="accent6"/>
                </a:solidFill>
              </a:rPr>
              <a:t>电路的动态分析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478991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将</a:t>
            </a:r>
            <a:r>
              <a:rPr lang="en-US" altLang="zh-CN" sz="2000" dirty="0">
                <a:solidFill>
                  <a:srgbClr val="FF0000"/>
                </a:solidFill>
              </a:rPr>
              <a:t>FET</a:t>
            </a:r>
            <a:r>
              <a:rPr lang="zh-CN" altLang="en-US" sz="2000" dirty="0">
                <a:solidFill>
                  <a:srgbClr val="FF0000"/>
                </a:solidFill>
              </a:rPr>
              <a:t>的微变动态等效模型代入，与</a:t>
            </a:r>
            <a:r>
              <a:rPr lang="en-US" altLang="zh-CN" sz="2000" dirty="0">
                <a:solidFill>
                  <a:srgbClr val="FF0000"/>
                </a:solidFill>
              </a:rPr>
              <a:t>BJT</a:t>
            </a:r>
            <a:r>
              <a:rPr lang="zh-CN" altLang="en-US" sz="2000" dirty="0">
                <a:solidFill>
                  <a:srgbClr val="FF0000"/>
                </a:solidFill>
              </a:rPr>
              <a:t>分析方法相同。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求解</a:t>
            </a:r>
            <a:r>
              <a:rPr lang="en-US" altLang="zh-CN" sz="2000" dirty="0">
                <a:solidFill>
                  <a:srgbClr val="FF0000"/>
                </a:solidFill>
              </a:rPr>
              <a:t>gm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297" y="4952157"/>
            <a:ext cx="8283335" cy="15639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068" y="3004124"/>
            <a:ext cx="8372564" cy="1948033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  <a:highlight>
                  <a:srgbClr val="FFFF00"/>
                </a:highlight>
              </a:rPr>
              <a:t>独立输入电阻</a:t>
            </a:r>
            <a:endParaRPr lang="zh-CN" altLang="en-US" dirty="0" smtClean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747" y="1825625"/>
            <a:ext cx="7398791" cy="4660777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差动放大电路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451" y="1557239"/>
            <a:ext cx="7194572" cy="5230790"/>
          </a:xfrm>
          <a:prstGeom prst="rect">
            <a:avLst/>
          </a:prstGeom>
        </p:spPr>
      </p:pic>
      <p:sp>
        <p:nvSpPr>
          <p:cNvPr id="6" name="内容占位符 2"/>
          <p:cNvSpPr txBox="1"/>
          <p:nvPr/>
        </p:nvSpPr>
        <p:spPr>
          <a:xfrm>
            <a:off x="8032773" y="1436742"/>
            <a:ext cx="31171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）求解静态。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）求解无负载、差分负载、单端负载下的动态。包括以下：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AC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AD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KCMR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）单端输出时输出电阻，差分输出时输出电阻。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）差模信号输入电阻</a:t>
            </a:r>
            <a:endParaRPr lang="en-US" altLang="zh-CN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6</a:t>
            </a:r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）共模信号输入电阻</a:t>
            </a:r>
            <a:endParaRPr lang="zh-CN" altLang="en-US" sz="2000" dirty="0" smtClean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9862" y="5807631"/>
            <a:ext cx="5089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为避免争议，共模输入电阻不除以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.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差动放大</a:t>
            </a:r>
            <a:r>
              <a:rPr lang="zh-CN" altLang="en-US" dirty="0" smtClean="0">
                <a:solidFill>
                  <a:schemeClr val="accent6"/>
                </a:solidFill>
              </a:rPr>
              <a:t>电路</a:t>
            </a:r>
            <a:endParaRPr lang="zh-CN" altLang="en-US" dirty="0" smtClean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117111" cy="435133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恒流源造成的高阻，不要求具体计算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6670" y="1541722"/>
            <a:ext cx="7563432" cy="4784098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重点要求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186357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</a:rPr>
              <a:t>）包括含恒流源在内的空载、单端负载、差分负载等电路的静态求解。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</a:rPr>
              <a:t>）上述电路的差模增益、共模增益、共模抑制比。（无法计算的除外）</a:t>
            </a:r>
            <a:endParaRPr lang="en-US" altLang="zh-CN" sz="2000" dirty="0">
              <a:solidFill>
                <a:schemeClr val="accent6"/>
              </a:solidFill>
            </a:endParaRPr>
          </a:p>
          <a:p>
            <a:r>
              <a:rPr lang="en-US" altLang="zh-CN" sz="2000" dirty="0">
                <a:solidFill>
                  <a:schemeClr val="accent6"/>
                </a:solidFill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</a:rPr>
              <a:t>）上述电路的差模、共模输入电阻，单双端输出电阻。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r>
              <a:rPr lang="en-US" altLang="zh-CN" dirty="0"/>
              <a:t>——</a:t>
            </a:r>
            <a:r>
              <a:rPr lang="zh-CN" altLang="en-US" dirty="0"/>
              <a:t>基础理论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62190" cy="4351338"/>
          </a:xfrm>
        </p:spPr>
        <p:txBody>
          <a:bodyPr>
            <a:normAutofit fontScale="90000"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电路中的反馈判断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正负、串并、压流、交直。重点是环路极性法判断正负。</a:t>
            </a:r>
            <a:endParaRPr lang="en-US" altLang="zh-CN" sz="18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负反馈对电路性能的影响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理解为什么，知道结论即可。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1+AF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倍</a:t>
            </a:r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拓展带宽、提供增益稳定性、减小失真、降低环内噪声。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串联反馈增加输入阻抗，电压反馈减小输出阻抗，电流反馈增加输出阻抗</a:t>
            </a:r>
            <a:endParaRPr lang="en-US" altLang="zh-CN" sz="1800" dirty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负反馈方框图求解公式</a:t>
            </a:r>
            <a:r>
              <a:rPr lang="en-US" altLang="zh-CN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en-US" altLang="zh-CN" sz="2000" dirty="0" err="1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Af</a:t>
            </a:r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</a:t>
            </a:r>
            <a:r>
              <a:rPr lang="en-US" altLang="zh-CN" sz="2000" dirty="0" err="1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Auo</a:t>
            </a:r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的关系，</a:t>
            </a:r>
            <a:r>
              <a:rPr lang="en-US" altLang="zh-CN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</a:t>
            </a:r>
            <a:endParaRPr lang="zh-CN" altLang="en-US" sz="2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</a:t>
            </a:r>
            <a:r>
              <a:rPr altLang="en-US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）提高增益稳定性；</a:t>
            </a:r>
            <a:r>
              <a:rPr lang="en-US" altLang="zh-CN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2</a:t>
            </a:r>
            <a:r>
              <a:rPr altLang="en-US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）拓展带宽；</a:t>
            </a:r>
            <a:r>
              <a:rPr lang="en-US" altLang="zh-CN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3</a:t>
            </a:r>
            <a:r>
              <a:rPr altLang="en-US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）减小环内噪声和失真度</a:t>
            </a:r>
            <a:r>
              <a:rPr lang="en-US" altLang="zh-CN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4</a:t>
            </a:r>
            <a:r>
              <a:rPr altLang="en-US" sz="2000" b="1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）对输入输出电阻的影响</a:t>
            </a:r>
            <a:endParaRPr lang="zh-CN" altLang="en-US" sz="2000" b="1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000" b="1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负反馈复习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求解负反馈电路的方法，要灵活掌握，熟练应用</a:t>
            </a:r>
            <a:endParaRPr lang="en-US" altLang="zh-CN" sz="2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方框图</a:t>
            </a:r>
            <a:r>
              <a:rPr lang="en-US" altLang="zh-CN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MF</a:t>
            </a:r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法；</a:t>
            </a:r>
            <a:r>
              <a:rPr lang="en-US" altLang="zh-CN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A=m/F</a:t>
            </a:r>
            <a:endParaRPr lang="en-US" altLang="zh-CN" sz="18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虚短虚断法</a:t>
            </a:r>
            <a:endParaRPr lang="en-US" altLang="zh-CN" sz="18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大运放法</a:t>
            </a:r>
            <a:endParaRPr lang="en-US" altLang="zh-CN" sz="1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环路方程法</a:t>
            </a:r>
            <a:r>
              <a:rPr lang="en-US" altLang="zh-CN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(</a:t>
            </a:r>
            <a:r>
              <a:rPr lang="zh-CN" altLang="en-US" sz="18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考试不要求）</a:t>
            </a:r>
            <a:endParaRPr lang="zh-CN" altLang="en-US" sz="18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型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19659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举例：</a:t>
            </a:r>
            <a:endParaRPr lang="zh-CN" altLang="en-US" sz="2000" dirty="0">
              <a:solidFill>
                <a:srgbClr val="00B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2005" y="1391888"/>
            <a:ext cx="6763083" cy="5218811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负反馈复习</a:t>
            </a:r>
            <a:r>
              <a:rPr lang="en-US" altLang="zh-CN" dirty="0">
                <a:highlight>
                  <a:srgbClr val="FFFF00"/>
                </a:highlight>
              </a:rPr>
              <a:t>——</a:t>
            </a:r>
            <a:r>
              <a:rPr lang="zh-CN" altLang="en-US" dirty="0">
                <a:highlight>
                  <a:srgbClr val="FFFF00"/>
                </a:highlight>
              </a:rPr>
              <a:t>举例电平移位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8276" y="1549301"/>
            <a:ext cx="6662627" cy="4627662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举例三运放仪表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5110" y="1662906"/>
            <a:ext cx="5276850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/>
              <a:t>一阶全通滤波器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" y="1426711"/>
            <a:ext cx="4730433" cy="37317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701" y="2054701"/>
            <a:ext cx="2745740" cy="19789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41" y="5817777"/>
            <a:ext cx="9698673" cy="10209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634" y="4123969"/>
            <a:ext cx="3488081" cy="15832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2709536" y="3459528"/>
                <a:ext cx="1356012" cy="758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536" y="3459528"/>
                <a:ext cx="1356012" cy="758541"/>
              </a:xfrm>
              <a:prstGeom prst="rect">
                <a:avLst/>
              </a:prstGeom>
              <a:blipFill rotWithShape="1">
                <a:blip r:embed="rId5"/>
                <a:stretch>
                  <a:fillRect l="-46" t="-6" r="-2274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669185" y="354019"/>
                <a:ext cx="6818854" cy="1046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185" y="354019"/>
                <a:ext cx="6818854" cy="1046377"/>
              </a:xfrm>
              <a:prstGeom prst="rect">
                <a:avLst/>
              </a:prstGeom>
              <a:blipFill rotWithShape="1">
                <a:blip r:embed="rId6"/>
                <a:stretch>
                  <a:fillRect t="-31" r="-639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5215589" y="1598991"/>
                <a:ext cx="1612173" cy="1138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89" y="1598991"/>
                <a:ext cx="1612173" cy="1138710"/>
              </a:xfrm>
              <a:prstGeom prst="rect">
                <a:avLst/>
              </a:prstGeom>
              <a:blipFill rotWithShape="1">
                <a:blip r:embed="rId7"/>
                <a:stretch>
                  <a:fillRect l="-21" t="-5" r="15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 flipV="1">
            <a:off x="4149698" y="1296961"/>
            <a:ext cx="5322293" cy="23557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5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举例两运放仪表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6048" y="2000490"/>
            <a:ext cx="6988030" cy="4001608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举例压流转换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029" y="2303056"/>
            <a:ext cx="8258175" cy="367665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举例积分微分器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758" y="2360428"/>
            <a:ext cx="9568281" cy="3454253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举例模拟乘法器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2105247"/>
            <a:ext cx="10261453" cy="4197867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负反馈复习</a:t>
            </a:r>
            <a:r>
              <a:rPr lang="en-US" altLang="zh-CN" dirty="0">
                <a:solidFill>
                  <a:srgbClr val="00B050"/>
                </a:solidFill>
              </a:rPr>
              <a:t>——</a:t>
            </a:r>
            <a:r>
              <a:rPr lang="zh-CN" altLang="en-US" dirty="0">
                <a:solidFill>
                  <a:srgbClr val="00B050"/>
                </a:solidFill>
              </a:rPr>
              <a:t>举例</a:t>
            </a:r>
            <a:r>
              <a:rPr lang="en-US" altLang="zh-CN" dirty="0">
                <a:solidFill>
                  <a:srgbClr val="00B050"/>
                </a:solidFill>
              </a:rPr>
              <a:t>AD629</a:t>
            </a:r>
            <a:endParaRPr lang="en-US" altLang="zh-CN" dirty="0">
              <a:solidFill>
                <a:srgbClr val="00B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8071" y="1746667"/>
            <a:ext cx="8042091" cy="4684923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负反馈复习</a:t>
            </a:r>
            <a:r>
              <a:rPr lang="en-US" altLang="zh-CN" dirty="0">
                <a:highlight>
                  <a:srgbClr val="FFFF00"/>
                </a:highlight>
              </a:rPr>
              <a:t>——</a:t>
            </a:r>
            <a:r>
              <a:rPr lang="zh-CN" altLang="en-US" dirty="0">
                <a:highlight>
                  <a:srgbClr val="FFFF00"/>
                </a:highlight>
              </a:rPr>
              <a:t>举例大运放结合功率放大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753" y="1911111"/>
            <a:ext cx="346621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）差动放大电路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）甲乙类功放克服交越失真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）恒流源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CMRR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）电流镜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Q4Q5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增益，恒流源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Q6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提高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Q7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增益。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）负反馈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R6R5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结合大运放提供稳定增益。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292" y="1315560"/>
            <a:ext cx="8514132" cy="554244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信号处理复习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58723" y="1686825"/>
            <a:ext cx="10317594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）滤波器</a:t>
            </a:r>
            <a:r>
              <a:rPr lang="en-US" altLang="zh-CN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只要求一阶高、低通，</a:t>
            </a:r>
            <a:r>
              <a:rPr lang="zh-CN" altLang="en-US" sz="2000" dirty="0">
                <a:solidFill>
                  <a:srgbClr val="92D05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压控一阶低通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，会判断类型、会计算截止频率。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）精密整流电路和峰值检测电路</a:t>
            </a:r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知道电路的功能，能写出输入输出关系。</a:t>
            </a:r>
            <a:endParaRPr lang="en-US" altLang="zh-CN" sz="2000" dirty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）比较器</a:t>
            </a:r>
            <a:r>
              <a:rPr lang="en-US" altLang="zh-CN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单门限比较器原理，迟滞比较器工作原理，会计算双阈值，能画出转移特性曲线，当输入给定波形时，能画出输出波形。</a:t>
            </a:r>
            <a:endParaRPr lang="en-US" altLang="zh-CN" sz="2000" dirty="0">
              <a:solidFill>
                <a:srgbClr val="92D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功率放大</a:t>
            </a:r>
            <a:r>
              <a:rPr lang="en-US" altLang="zh-CN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solidFill>
                  <a:srgbClr val="92D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能分辨甲类、乙类、甲乙类，知道其优缺点。能计算乙类、甲乙类的输出功率、电源消耗功率、效率、晶体管耗散功率。典型电路包括极简乙类、甲乙类、运放配合实现的功放、以及单电源功放。</a:t>
            </a:r>
            <a:endParaRPr lang="zh-CN" altLang="en-US" sz="2000" dirty="0">
              <a:solidFill>
                <a:srgbClr val="92D05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精密整流电路</a:t>
            </a:r>
            <a:r>
              <a:rPr lang="en-US" altLang="zh-CN" dirty="0">
                <a:solidFill>
                  <a:srgbClr val="92D050"/>
                </a:solidFill>
              </a:rPr>
              <a:t>——</a:t>
            </a:r>
            <a:r>
              <a:rPr lang="zh-CN" altLang="en-US" dirty="0">
                <a:solidFill>
                  <a:srgbClr val="92D050"/>
                </a:solidFill>
              </a:rPr>
              <a:t>非等权求解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4391" y="1711999"/>
            <a:ext cx="9389452" cy="4701681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功放复习</a:t>
            </a:r>
            <a:r>
              <a:rPr lang="en-US" altLang="zh-CN" dirty="0">
                <a:solidFill>
                  <a:srgbClr val="92D050"/>
                </a:solidFill>
              </a:rPr>
              <a:t>——</a:t>
            </a:r>
            <a:r>
              <a:rPr lang="zh-CN" altLang="en-US" dirty="0">
                <a:solidFill>
                  <a:srgbClr val="92D050"/>
                </a:solidFill>
              </a:rPr>
              <a:t>乙类电路原理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549179"/>
            <a:ext cx="10515600" cy="120465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）工作原理，交越失真来源。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361" y="2937244"/>
            <a:ext cx="93916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功放复习</a:t>
            </a:r>
            <a:r>
              <a:rPr lang="en-US" altLang="zh-CN" dirty="0">
                <a:solidFill>
                  <a:srgbClr val="92D050"/>
                </a:solidFill>
              </a:rPr>
              <a:t>——</a:t>
            </a:r>
            <a:r>
              <a:rPr lang="zh-CN" altLang="en-US" dirty="0">
                <a:solidFill>
                  <a:srgbClr val="92D050"/>
                </a:solidFill>
              </a:rPr>
              <a:t>乙类和甲乙类的功率计算</a:t>
            </a:r>
            <a:endParaRPr lang="zh-CN" altLang="en-US" dirty="0">
              <a:solidFill>
                <a:srgbClr val="92D05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822" y="1679410"/>
            <a:ext cx="4114800" cy="1028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22" y="2708110"/>
            <a:ext cx="8677275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22" y="4652226"/>
            <a:ext cx="4229100" cy="1352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091" y="4876063"/>
            <a:ext cx="480060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一阶全通滤波器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110480" y="76200"/>
                <a:ext cx="7081520" cy="2223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𝑆𝐶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𝑆𝑅𝐶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480" y="76200"/>
                <a:ext cx="7081520" cy="2223301"/>
              </a:xfrm>
              <a:prstGeom prst="rect">
                <a:avLst/>
              </a:prstGeo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3" y="1391920"/>
            <a:ext cx="4735237" cy="36941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82" y="2625725"/>
            <a:ext cx="4105275" cy="1504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651" y="5269084"/>
            <a:ext cx="9582150" cy="9620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117" y="4410084"/>
            <a:ext cx="17811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2D050"/>
                </a:solidFill>
              </a:rPr>
              <a:t>功放复习</a:t>
            </a:r>
            <a:r>
              <a:rPr lang="en-US" altLang="zh-CN" dirty="0">
                <a:solidFill>
                  <a:srgbClr val="92D050"/>
                </a:solidFill>
              </a:rPr>
              <a:t>——</a:t>
            </a:r>
            <a:r>
              <a:rPr lang="zh-CN" altLang="en-US" dirty="0">
                <a:solidFill>
                  <a:srgbClr val="92D050"/>
                </a:solidFill>
              </a:rPr>
              <a:t>甲乙类</a:t>
            </a:r>
            <a:endParaRPr lang="zh-CN" altLang="en-US" dirty="0">
              <a:solidFill>
                <a:srgbClr val="92D05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967176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）原理，如何消除或者减小交越失真？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）功率计算，一般不考虑电阻二极管支路的功耗。按照乙类计算即可。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9744" y="2382044"/>
            <a:ext cx="3800475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ighlight>
                  <a:srgbClr val="FFFF00"/>
                </a:highlight>
              </a:rPr>
              <a:t>功放复习</a:t>
            </a:r>
            <a:r>
              <a:rPr lang="en-US" altLang="zh-CN" dirty="0">
                <a:highlight>
                  <a:srgbClr val="FFFF00"/>
                </a:highlight>
              </a:rPr>
              <a:t>——</a:t>
            </a:r>
            <a:r>
              <a:rPr lang="zh-CN" altLang="en-US" dirty="0">
                <a:highlight>
                  <a:srgbClr val="FFFF00"/>
                </a:highlight>
              </a:rPr>
              <a:t>含负反馈的功率放大电路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09" y="1727712"/>
            <a:ext cx="4541724" cy="38575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4" y="1825702"/>
            <a:ext cx="6823555" cy="4441926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信号源复习</a:t>
            </a:r>
            <a:r>
              <a:rPr lang="en-US" altLang="zh-CN" dirty="0">
                <a:solidFill>
                  <a:schemeClr val="accent6"/>
                </a:solidFill>
              </a:rPr>
              <a:t>——</a:t>
            </a:r>
            <a:r>
              <a:rPr lang="zh-CN" altLang="en-US" dirty="0">
                <a:solidFill>
                  <a:schemeClr val="accent6"/>
                </a:solidFill>
              </a:rPr>
              <a:t>综述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型的电路分析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型的环路极性判断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）方波三角波发生器的电路分析</a:t>
            </a:r>
            <a:endParaRPr lang="zh-CN" altLang="en-US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信号源复习</a:t>
            </a:r>
            <a:r>
              <a:rPr lang="en-US" altLang="zh-CN" dirty="0">
                <a:solidFill>
                  <a:schemeClr val="accent6"/>
                </a:solidFill>
              </a:rPr>
              <a:t>——RC</a:t>
            </a:r>
            <a:r>
              <a:rPr lang="zh-CN" altLang="en-US" dirty="0">
                <a:solidFill>
                  <a:schemeClr val="accent6"/>
                </a:solidFill>
              </a:rPr>
              <a:t>型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5073501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）推导选频网络的表达式，知道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，会计算特征频率点。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）为什么后级是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倍就可以维持自激振荡。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）稳幅措施中，正负温度系数的电阻放在何处？</a:t>
            </a:r>
            <a:endParaRPr lang="zh-CN" altLang="en-US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8951" y="1641180"/>
            <a:ext cx="4657725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信号源复习</a:t>
            </a:r>
            <a:r>
              <a:rPr lang="en-US" altLang="zh-CN" dirty="0">
                <a:solidFill>
                  <a:schemeClr val="accent6"/>
                </a:solidFill>
              </a:rPr>
              <a:t>——LC</a:t>
            </a:r>
            <a:r>
              <a:rPr lang="zh-CN" altLang="en-US" dirty="0">
                <a:solidFill>
                  <a:schemeClr val="accent6"/>
                </a:solidFill>
              </a:rPr>
              <a:t>型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9854" y="1384542"/>
            <a:ext cx="6019799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）根据环路极性法判断是否可能振荡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）根据正反馈，适当连线形成回路。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）振荡频率为</a:t>
            </a:r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1/2piSQRT(LC)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3584" y="3222378"/>
            <a:ext cx="3444948" cy="307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9" y="3222378"/>
            <a:ext cx="3265586" cy="3070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965" y="1384542"/>
            <a:ext cx="3802836" cy="2621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348" y="4181294"/>
            <a:ext cx="3546069" cy="2373855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6"/>
                </a:solidFill>
              </a:rPr>
              <a:t>信号源复习</a:t>
            </a:r>
            <a:r>
              <a:rPr lang="en-US" altLang="zh-CN" dirty="0">
                <a:solidFill>
                  <a:schemeClr val="accent6"/>
                </a:solidFill>
              </a:rPr>
              <a:t>——</a:t>
            </a:r>
            <a:r>
              <a:rPr lang="zh-CN" altLang="en-US" dirty="0">
                <a:solidFill>
                  <a:schemeClr val="accent6"/>
                </a:solidFill>
              </a:rPr>
              <a:t>方波发生器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）熟悉电路结构，工作原理。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）会计算方波频率。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）会计算两个比较点电压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8430" y="1618321"/>
            <a:ext cx="5932081" cy="4765945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信号源复习</a:t>
            </a:r>
            <a:r>
              <a:rPr lang="en-US" altLang="zh-CN" dirty="0"/>
              <a:t>——</a:t>
            </a:r>
            <a:r>
              <a:rPr lang="zh-CN" altLang="en-US" dirty="0"/>
              <a:t>方波三角波发生器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）熟悉工作原理，知道各运放实现的功能：比较器、积分器。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）会计算比较点电压。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）会计算频率、三角波幅度。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）下电路更重要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02448" y="1825625"/>
            <a:ext cx="5951353" cy="4601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671" y="4826818"/>
            <a:ext cx="3033491" cy="1745099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分块结构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7960" y="2017011"/>
            <a:ext cx="2872562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）熟悉各功能块作用。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）会连接二极管，知道整流过程。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）知道电容极性。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）知道电容不能随意增大，</a:t>
            </a:r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1.2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2650" y="2190308"/>
            <a:ext cx="8188172" cy="4178042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串联型稳压电路基本原理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4715" y="2604422"/>
            <a:ext cx="4838700" cy="36480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1" y="2204372"/>
            <a:ext cx="5219700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串联型稳压电路计算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007548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000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1.2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倍的计算</a:t>
            </a:r>
            <a:endParaRPr lang="en-US" altLang="zh-CN" sz="2000" dirty="0">
              <a:solidFill>
                <a:schemeClr val="tx1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）可调电压输出范围计算：电阻分压关系直接计算。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0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）考虑限制条件的计算，对上述计算增加新的约束。</a:t>
            </a:r>
            <a:endParaRPr lang="en-US" altLang="zh-CN" sz="20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调整管</a:t>
            </a:r>
            <a:r>
              <a:rPr lang="en-US" altLang="zh-CN" sz="18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UCES</a:t>
            </a:r>
            <a:r>
              <a:rPr lang="zh-CN" altLang="en-US" sz="18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必须大于</a:t>
            </a:r>
            <a:r>
              <a:rPr lang="en-US" altLang="zh-CN" sz="18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2V</a:t>
            </a:r>
            <a:r>
              <a:rPr lang="zh-CN" altLang="en-US" sz="1800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800" dirty="0">
              <a:solidFill>
                <a:schemeClr val="accent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调整管电流不得超过上限。</a:t>
            </a:r>
            <a:endParaRPr lang="zh-CN" altLang="en-US" sz="1800" dirty="0">
              <a:solidFill>
                <a:srgbClr val="FF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一阶滤波器之关键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464748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）分清高通还是低通，用“两极法”判断。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）找到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1/2</a:t>
            </a:r>
            <a:r>
              <a:rPr lang="el-GR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RC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）会写出频域增益表达式，得到模随频率变化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幅频特性，相移随频率变化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相频特性。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附加电路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2628013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）含有输出电流保护电路的原理。</a:t>
            </a:r>
            <a:endParaRPr lang="en-US" altLang="zh-CN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）集成三端稳压器的扩压计算。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8777" y="1643856"/>
            <a:ext cx="7781925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电源复习</a:t>
            </a:r>
            <a:r>
              <a:rPr lang="en-US" altLang="zh-CN" dirty="0"/>
              <a:t>——</a:t>
            </a:r>
            <a:r>
              <a:rPr lang="zh-CN" altLang="en-US" dirty="0"/>
              <a:t>举例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9117" y="1977231"/>
            <a:ext cx="5219700" cy="4048125"/>
          </a:xfrm>
          <a:prstGeom prst="rect">
            <a:avLst/>
          </a:prstGeom>
        </p:spPr>
      </p:pic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498109" y="2062301"/>
            <a:ext cx="537468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电路和已知条件如图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Section149-3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所示，晶体管输出最大电流为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150mA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，饱和压降为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2V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，负载电阻为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50Ω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，求正常工作情况下，输出电压的可调整范围。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147880"/>
            <a:ext cx="9496988" cy="4760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一阶低通和一阶高通组成的带通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1074437" y="5669280"/>
            <a:ext cx="9494519" cy="776763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求中频增益，上限截止频率，下限截止频率。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压控滤波器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4434" y="4416464"/>
            <a:ext cx="6532880" cy="7149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5" name="矩形 54"/>
              <p:cNvSpPr/>
              <p:nvPr/>
            </p:nvSpPr>
            <p:spPr>
              <a:xfrm>
                <a:off x="944470" y="5472477"/>
                <a:ext cx="6007862" cy="883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𝑂𝑈𝑇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𝐾𝑅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𝑅𝐶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70" y="5472477"/>
                <a:ext cx="6007862" cy="883383"/>
              </a:xfrm>
              <a:prstGeom prst="rect">
                <a:avLst/>
              </a:prstGeom>
              <a:blipFill rotWithShape="1">
                <a:blip r:embed="rId2"/>
                <a:stretch>
                  <a:fillRect l="-4" t="-5" r="6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7863560" y="5283580"/>
                <a:ext cx="2509800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  <m:sSub>
                            <m:sSub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560" y="5283580"/>
                <a:ext cx="2509800" cy="898964"/>
              </a:xfrm>
              <a:prstGeom prst="rect">
                <a:avLst/>
              </a:prstGeom>
              <a:blipFill rotWithShape="1">
                <a:blip r:embed="rId3"/>
                <a:stretch>
                  <a:fillRect l="-14" t="-4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81" y="0"/>
            <a:ext cx="7926519" cy="44164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863600"/>
            <a:ext cx="11701491" cy="52980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88" y="579120"/>
            <a:ext cx="11599711" cy="515542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799" y="0"/>
            <a:ext cx="10466783" cy="62382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滤波器基础知识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传函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关键频率点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07027" y="587086"/>
            <a:ext cx="10577945" cy="5683828"/>
            <a:chOff x="0" y="0"/>
            <a:chExt cx="5003165" cy="221192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003165" cy="208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746150" y="1982419"/>
              <a:ext cx="3496084" cy="22950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rot="0" vert="horz" wrap="square" lIns="0" tIns="0" rIns="0" bIns="0" anchor="t" anchorCtr="0"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图</a:t>
              </a:r>
              <a:r>
                <a:rPr lang="en-US" kern="10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4/LP_A_VCA821_THS4304</a:t>
              </a:r>
              <a:endParaRPr lang="zh-CN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压控高通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1074437" y="5669280"/>
            <a:ext cx="9494519" cy="776763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chemeClr val="tx1"/>
                </a:solidFill>
              </a:rPr>
              <a:t>求中频增益，上限截止频率，下限截止频率。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37" y="1177800"/>
            <a:ext cx="8902726" cy="4502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二阶有源滤波器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初步了解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见识二阶低通滤波器</a:t>
            </a:r>
            <a:r>
              <a:rPr lang="en-US" altLang="zh-CN" dirty="0"/>
              <a:t>——</a:t>
            </a:r>
            <a:r>
              <a:rPr lang="en-US" altLang="zh-CN" dirty="0" err="1"/>
              <a:t>Sallen</a:t>
            </a:r>
            <a:r>
              <a:rPr lang="en-US" altLang="zh-CN" dirty="0"/>
              <a:t>-Key</a:t>
            </a:r>
            <a:r>
              <a:rPr lang="zh-CN" altLang="en-US" dirty="0"/>
              <a:t>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666" y="1569409"/>
            <a:ext cx="10248900" cy="3171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82" y="5101776"/>
            <a:ext cx="7544069" cy="9924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99" y="332200"/>
            <a:ext cx="11556143" cy="63327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673" y="223520"/>
            <a:ext cx="10850872" cy="65430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748963" cy="1208088"/>
          </a:xfrm>
        </p:spPr>
        <p:txBody>
          <a:bodyPr/>
          <a:lstStyle/>
          <a:p>
            <a:r>
              <a:rPr lang="zh-CN" altLang="en-US" dirty="0"/>
              <a:t>品质因数</a:t>
            </a:r>
            <a:r>
              <a:rPr lang="en-US" altLang="zh-CN" dirty="0"/>
              <a:t>Q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22498" y="2596053"/>
                <a:ext cx="4714367" cy="6619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98" y="2596053"/>
                <a:ext cx="4714367" cy="661912"/>
              </a:xfrm>
              <a:prstGeom prst="rect">
                <a:avLst/>
              </a:prstGeom>
              <a:blipFill rotWithShape="1">
                <a:blip r:embed="rId1"/>
                <a:stretch>
                  <a:fillRect l="-5" t="-26" r="8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157413" y="3638613"/>
                <a:ext cx="244663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；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13" y="3638613"/>
                <a:ext cx="2446631" cy="612796"/>
              </a:xfrm>
              <a:prstGeom prst="rect">
                <a:avLst/>
              </a:prstGeom>
              <a:blipFill rotWithShape="1">
                <a:blip r:embed="rId2"/>
                <a:stretch>
                  <a:fillRect l="-18" t="-10" r="1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031" y="340027"/>
            <a:ext cx="7012471" cy="58358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1723" y="1265169"/>
                <a:ext cx="3318473" cy="9516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𝑗𝑓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3" y="1265169"/>
                <a:ext cx="3318473" cy="951607"/>
              </a:xfrm>
              <a:prstGeom prst="rect">
                <a:avLst/>
              </a:prstGeom>
              <a:blipFill rotWithShape="1">
                <a:blip r:embed="rId4"/>
                <a:stretch>
                  <a:fillRect l="-2" t="-26" r="1"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1665660" y="4632057"/>
                <a:ext cx="1430135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660" y="4632057"/>
                <a:ext cx="1430135" cy="659540"/>
              </a:xfrm>
              <a:prstGeom prst="rect">
                <a:avLst/>
              </a:prstGeom>
              <a:blipFill rotWithShape="1">
                <a:blip r:embed="rId5"/>
                <a:stretch>
                  <a:fillRect l="-4" t="-56" r="1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峰值检测和精密整流（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峰值检测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825625"/>
            <a:ext cx="10537973" cy="46798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峰值检测</a:t>
            </a:r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736" y="1458332"/>
            <a:ext cx="2989641" cy="1996616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40" y="1458332"/>
            <a:ext cx="4512100" cy="246967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36" y="3704412"/>
            <a:ext cx="4392738" cy="29420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滤波和滤波器</a:t>
            </a:r>
            <a:r>
              <a:rPr lang="en-US" altLang="zh-CN" dirty="0"/>
              <a:t>——filter</a:t>
            </a:r>
            <a:r>
              <a:rPr lang="zh-CN" altLang="en-US" dirty="0"/>
              <a:t>，定义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对输入信号中的频率分量，实施增益、相移上的重分配，叫滤波。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比如，将低频信号实施衰减，频率越低，衰减越严重，而对高频信号实施</a:t>
            </a:r>
            <a:r>
              <a:rPr lang="en-US" altLang="zh-CN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倍增益，保持不变。</a:t>
            </a:r>
            <a:endParaRPr lang="en-US" altLang="zh-CN" sz="2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再比如，将所有信号的增益保持为</a:t>
            </a:r>
            <a:r>
              <a:rPr lang="en-US" altLang="zh-CN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，对不同频率实施不同大小的移相。</a:t>
            </a:r>
            <a:endParaRPr lang="en-US" altLang="zh-CN" sz="22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Filter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，是动词，也是名词。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224" y="870614"/>
            <a:ext cx="4033410" cy="35749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8" y="563680"/>
            <a:ext cx="5197775" cy="39149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4704" y="4721087"/>
            <a:ext cx="360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后期充电非常慢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72201" y="4510070"/>
            <a:ext cx="47409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加速充电，但运放有部分时间为“非虚短”状态</a:t>
            </a:r>
            <a:endParaRPr lang="en-US" altLang="zh-CN" dirty="0"/>
          </a:p>
          <a:p>
            <a:r>
              <a:rPr lang="en-US" altLang="zh-CN" dirty="0"/>
              <a:t> OVERDRIVE RECOVER TIME:</a:t>
            </a:r>
            <a:r>
              <a:rPr lang="zh-CN" altLang="en-US" dirty="0"/>
              <a:t>运放由非虚短状态进入虚短状态需要的时间，</a:t>
            </a:r>
            <a:r>
              <a:rPr lang="en-US" altLang="zh-CN" dirty="0"/>
              <a:t>OVERDRIVE</a:t>
            </a:r>
            <a:r>
              <a:rPr lang="zh-CN" altLang="en-US" dirty="0"/>
              <a:t>，或</a:t>
            </a:r>
            <a:r>
              <a:rPr lang="en-US" altLang="zh-CN" dirty="0"/>
              <a:t>OVERLOAD</a:t>
            </a:r>
            <a:r>
              <a:rPr lang="zh-CN" altLang="en-US" dirty="0"/>
              <a:t>，中文俗称“憋死状态”</a:t>
            </a:r>
            <a:endParaRPr lang="en-US" altLang="zh-CN" dirty="0"/>
          </a:p>
          <a:p>
            <a:r>
              <a:rPr lang="zh-CN" altLang="en-US" dirty="0"/>
              <a:t>本电路的运放，在大部分时间，均处于憋死状态。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528" y="152201"/>
            <a:ext cx="9695578" cy="59920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精密整流</a:t>
            </a:r>
            <a:endParaRPr lang="zh-CN" altLang="en-US" dirty="0"/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90576"/>
            <a:ext cx="12140488" cy="486814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490" y="755374"/>
            <a:ext cx="10761772" cy="5514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95145" y="6074979"/>
            <a:ext cx="503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精密整流电路三历程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半波精密整流</a:t>
            </a:r>
            <a:r>
              <a:rPr lang="en-US" altLang="zh-CN" dirty="0"/>
              <a:t>——</a:t>
            </a:r>
            <a:r>
              <a:rPr lang="zh-CN" altLang="en-US" dirty="0"/>
              <a:t>怎么精密了？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510" y="1605517"/>
            <a:ext cx="10803424" cy="443377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全波精密整流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31" y="1517725"/>
            <a:ext cx="11454504" cy="534027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信号处理电路</a:t>
            </a:r>
            <a:r>
              <a:rPr lang="en-US" altLang="zh-CN" dirty="0"/>
              <a:t>——</a:t>
            </a:r>
            <a:r>
              <a:rPr lang="zh-CN" altLang="en-US" dirty="0"/>
              <a:t>全波精密整流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920" y="546069"/>
            <a:ext cx="9724002" cy="59418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00192" y="695740"/>
            <a:ext cx="4999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开关置于上方、下方，输出波形怎样？</a:t>
            </a:r>
            <a:endParaRPr lang="en-US" altLang="zh-CN" dirty="0"/>
          </a:p>
          <a:p>
            <a:r>
              <a:rPr lang="zh-CN" altLang="en-US" dirty="0"/>
              <a:t>改变</a:t>
            </a:r>
            <a:r>
              <a:rPr lang="en-US" altLang="zh-CN" dirty="0"/>
              <a:t>R2</a:t>
            </a:r>
            <a:r>
              <a:rPr lang="zh-CN" altLang="en-US" dirty="0"/>
              <a:t>输出波形怎样？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04084" y="6118630"/>
            <a:ext cx="3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精密整流电路终解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09" y="588476"/>
            <a:ext cx="9380465" cy="57516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69765" y="795130"/>
            <a:ext cx="478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找出与上页电路的区别，分析两者的区别。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04084" y="6118630"/>
            <a:ext cx="3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精密整流电路终解缩小放大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604" y="606287"/>
            <a:ext cx="9464888" cy="580342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1774" y="606287"/>
            <a:ext cx="446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原电路取自</a:t>
            </a:r>
            <a:r>
              <a:rPr lang="en-US" altLang="zh-CN" dirty="0"/>
              <a:t>VF5</a:t>
            </a:r>
            <a:r>
              <a:rPr lang="zh-CN" altLang="en-US" dirty="0"/>
              <a:t>，那么</a:t>
            </a:r>
            <a:r>
              <a:rPr lang="en-US" altLang="zh-CN" dirty="0"/>
              <a:t>VF4</a:t>
            </a:r>
            <a:r>
              <a:rPr lang="zh-CN" altLang="en-US" dirty="0"/>
              <a:t>的二极管支路有作用吗？取掉后如图，会是怎样？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704084" y="6118630"/>
            <a:ext cx="3541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精密整流电路终解单一二极管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数字滤波器和模拟滤波器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当信号用数字序列表示。对已有数字序列进行数学运算，实现滤波，称为数字滤波器。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数字信号处理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课程。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当信号为模拟信号，直接对其进行电路滤波，输出仍为模拟信号，称为模拟滤波器。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本书只讲解模拟滤波。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此类电路分析方法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283455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）对不同输入阶段（正半周、负半周），分析二极管状态（导通、截止）。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）根据二极管状态，将二极管用“导线、断开”代替。重画电路。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）根据两个新电路</a:t>
            </a:r>
            <a:r>
              <a:rPr lang="en-US" altLang="zh-CN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没有了二极管，用常规方法求解输出。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输入正半周，二极管</a:t>
            </a:r>
            <a:r>
              <a:rPr lang="en-US" altLang="zh-CN" dirty="0"/>
              <a:t>DA</a:t>
            </a:r>
            <a:r>
              <a:rPr lang="zh-CN" altLang="en-US" dirty="0"/>
              <a:t>导通，</a:t>
            </a:r>
            <a:r>
              <a:rPr lang="en-US" altLang="zh-CN" dirty="0"/>
              <a:t>DB</a:t>
            </a:r>
            <a:r>
              <a:rPr lang="zh-CN" altLang="en-US" dirty="0"/>
              <a:t>截止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56668" y="2317898"/>
            <a:ext cx="2169042" cy="65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459896" y="2317897"/>
            <a:ext cx="901147" cy="1975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5459896" y="3856383"/>
            <a:ext cx="1060174" cy="13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输入负半周，</a:t>
            </a:r>
            <a:r>
              <a:rPr lang="en-US" altLang="zh-CN" dirty="0"/>
              <a:t>DB</a:t>
            </a:r>
            <a:r>
              <a:rPr lang="zh-CN" altLang="en-US" dirty="0"/>
              <a:t>导通，</a:t>
            </a:r>
            <a:r>
              <a:rPr lang="en-US" altLang="zh-CN" dirty="0"/>
              <a:t>DA</a:t>
            </a:r>
            <a:r>
              <a:rPr lang="zh-CN" altLang="en-US" dirty="0"/>
              <a:t>截止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478" y="1701209"/>
            <a:ext cx="9257255" cy="46638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24940" y="2317897"/>
            <a:ext cx="702364" cy="1975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10540" y="2213113"/>
            <a:ext cx="636104" cy="901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4664766" y="2557670"/>
            <a:ext cx="954156" cy="13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比较器（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4912502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比较器原理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运放实现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迟滞比较器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比较器</a:t>
            </a:r>
            <a:r>
              <a:rPr lang="en-US" altLang="zh-CN" dirty="0"/>
              <a:t>——</a:t>
            </a:r>
            <a:r>
              <a:rPr lang="zh-CN" altLang="en-US" dirty="0"/>
              <a:t>原理，可以用运放实现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22" y="2065020"/>
            <a:ext cx="11496675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810" y="737756"/>
            <a:ext cx="7782230" cy="562732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89" y="1533469"/>
            <a:ext cx="4638919" cy="3604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92581" y="654627"/>
            <a:ext cx="7647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典型的过零比较器，用两种运放实现。</a:t>
            </a:r>
            <a:endParaRPr lang="en-US" altLang="zh-CN" dirty="0"/>
          </a:p>
          <a:p>
            <a:r>
              <a:rPr lang="zh-CN" altLang="en-US" dirty="0"/>
              <a:t>观察输入输出关系，感受压摆率对输出波形的影响。</a:t>
            </a:r>
            <a:r>
              <a:rPr lang="en-US" altLang="zh-CN" dirty="0"/>
              <a:t>100Hz</a:t>
            </a:r>
            <a:r>
              <a:rPr lang="zh-CN" altLang="en-US" dirty="0"/>
              <a:t>，</a:t>
            </a:r>
            <a:r>
              <a:rPr lang="en-US" altLang="zh-CN" dirty="0"/>
              <a:t>100kHz</a:t>
            </a:r>
            <a:r>
              <a:rPr lang="zh-CN" altLang="en-US" dirty="0"/>
              <a:t>输入。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66973" y="4952828"/>
            <a:ext cx="5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JX-</a:t>
            </a:r>
            <a:r>
              <a:rPr lang="zh-CN" altLang="en-US" dirty="0"/>
              <a:t>比较器运放</a:t>
            </a:r>
            <a:r>
              <a:rPr lang="en-US" altLang="zh-CN" dirty="0"/>
              <a:t>LM324</a:t>
            </a:r>
            <a:r>
              <a:rPr lang="zh-CN" altLang="en-US" dirty="0"/>
              <a:t>标准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41546" y="4952828"/>
            <a:ext cx="5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JX-</a:t>
            </a:r>
            <a:r>
              <a:rPr lang="zh-CN" altLang="en-US" dirty="0"/>
              <a:t>比较器运放</a:t>
            </a:r>
            <a:r>
              <a:rPr lang="en-US" altLang="zh-CN" dirty="0"/>
              <a:t>OPA827</a:t>
            </a:r>
            <a:r>
              <a:rPr lang="zh-CN" altLang="en-US" dirty="0"/>
              <a:t>标准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比较器</a:t>
            </a:r>
            <a:r>
              <a:rPr lang="en-US" altLang="zh-CN" dirty="0"/>
              <a:t>——</a:t>
            </a:r>
            <a:r>
              <a:rPr lang="zh-CN" altLang="en-US" dirty="0"/>
              <a:t>运放存在的问题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537" y="790575"/>
            <a:ext cx="10448925" cy="5276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0353" y="5882759"/>
            <a:ext cx="5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JX-</a:t>
            </a:r>
            <a:r>
              <a:rPr lang="zh-CN" altLang="en-US" dirty="0"/>
              <a:t>比较器运放</a:t>
            </a:r>
            <a:r>
              <a:rPr lang="en-US" altLang="zh-CN" dirty="0"/>
              <a:t>OPA350</a:t>
            </a:r>
            <a:r>
              <a:rPr lang="zh-CN" altLang="en-US" dirty="0"/>
              <a:t>的过驱恢复和</a:t>
            </a:r>
            <a:r>
              <a:rPr lang="en-US" altLang="zh-CN" dirty="0"/>
              <a:t>TLV3501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墨迹 2"/>
              <p14:cNvContentPartPr/>
              <p14:nvPr/>
            </p14:nvContentPartPr>
            <p14:xfrm>
              <a:off x="4338320" y="2664460"/>
              <a:ext cx="213360" cy="385445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3"/>
            </p:blipFill>
            <p:spPr>
              <a:xfrm>
                <a:off x="4338320" y="2664460"/>
                <a:ext cx="213360" cy="3854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4287520" y="2644140"/>
              <a:ext cx="203835" cy="41592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4287520" y="2644140"/>
                <a:ext cx="203835" cy="41592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墨迹 6"/>
              <p14:cNvContentPartPr/>
              <p14:nvPr/>
            </p14:nvContentPartPr>
            <p14:xfrm>
              <a:off x="4348480" y="3201670"/>
              <a:ext cx="162560" cy="334645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4348480" y="3201670"/>
                <a:ext cx="162560" cy="33464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" name="墨迹 7"/>
              <p14:cNvContentPartPr/>
              <p14:nvPr/>
            </p14:nvContentPartPr>
            <p14:xfrm>
              <a:off x="4348480" y="3251835"/>
              <a:ext cx="152400" cy="3454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348480" y="3251835"/>
                <a:ext cx="152400" cy="345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比较器</a:t>
            </a:r>
            <a:r>
              <a:rPr lang="en-US" altLang="zh-CN" dirty="0"/>
              <a:t>——</a:t>
            </a:r>
            <a:r>
              <a:rPr lang="zh-CN" altLang="en-US" dirty="0"/>
              <a:t>双门限电路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1174" y="881649"/>
            <a:ext cx="9655886" cy="57323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4331" y="6148552"/>
            <a:ext cx="55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JX-</a:t>
            </a:r>
            <a:r>
              <a:rPr lang="zh-CN" altLang="en-US" dirty="0"/>
              <a:t>比较器运放</a:t>
            </a:r>
            <a:r>
              <a:rPr lang="en-US" altLang="zh-CN" dirty="0"/>
              <a:t>OPA350</a:t>
            </a:r>
            <a:r>
              <a:rPr lang="zh-CN" altLang="en-US" dirty="0"/>
              <a:t>双门限</a:t>
            </a:r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迟滞比较器</a:t>
            </a:r>
            <a:r>
              <a:rPr lang="en-US" altLang="zh-CN" dirty="0"/>
              <a:t>——</a:t>
            </a:r>
            <a:r>
              <a:rPr lang="zh-CN" altLang="en-US" dirty="0"/>
              <a:t>问题提出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468" y="1698060"/>
            <a:ext cx="11293032" cy="46064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数字滤波，最简单的举例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数字滤波。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Xi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为输入数字序列，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Yi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为输出数字序列。</a:t>
                </a:r>
                <a:endParaRPr lang="en-US" altLang="zh-CN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zh-CN" sz="2400" dirty="0"/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可以用软件程序实现，也可以用硬件电路实现。</a:t>
                </a:r>
                <a:endParaRPr lang="zh-CN" altLang="en-US" sz="2400" dirty="0">
                  <a:solidFill>
                    <a:srgbClr val="FF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600" cy="4351338"/>
              </a:xfrm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3581" y="113800"/>
            <a:ext cx="8644838" cy="6630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9100" y="5330536"/>
            <a:ext cx="496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演示输出抖晃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63914" y="4731446"/>
            <a:ext cx="496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比较器运放</a:t>
            </a:r>
            <a:r>
              <a:rPr lang="en-US" altLang="zh-CN" dirty="0"/>
              <a:t>OPA827</a:t>
            </a:r>
            <a:r>
              <a:rPr lang="zh-CN" altLang="en-US" dirty="0"/>
              <a:t>含噪声</a:t>
            </a:r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迟滞比较器的运放实现方法一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780" y="1825625"/>
            <a:ext cx="11410673" cy="405117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方法一的实际效果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761" y="1334839"/>
            <a:ext cx="7346719" cy="503808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724" y="169800"/>
            <a:ext cx="9317588" cy="651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25191" y="5247409"/>
            <a:ext cx="4987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演示迟滞比较器消除输出抖晃，</a:t>
            </a:r>
            <a:r>
              <a:rPr lang="en-US" altLang="zh-CN" dirty="0"/>
              <a:t>12.3V</a:t>
            </a:r>
            <a:r>
              <a:rPr lang="zh-CN" altLang="en-US" dirty="0"/>
              <a:t>左右，</a:t>
            </a:r>
            <a:r>
              <a:rPr lang="en-US" altLang="zh-CN" dirty="0"/>
              <a:t>1%=123mV</a:t>
            </a:r>
            <a:r>
              <a:rPr lang="zh-CN" altLang="en-US" dirty="0"/>
              <a:t>，窗口</a:t>
            </a:r>
            <a:r>
              <a:rPr lang="en-US" altLang="zh-CN" dirty="0"/>
              <a:t>246mV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563914" y="4731446"/>
            <a:ext cx="496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JX_</a:t>
            </a:r>
            <a:r>
              <a:rPr lang="zh-CN" altLang="en-US" dirty="0"/>
              <a:t>比较器运放</a:t>
            </a:r>
            <a:r>
              <a:rPr lang="en-US" altLang="zh-CN" dirty="0"/>
              <a:t>OPA827</a:t>
            </a:r>
            <a:r>
              <a:rPr lang="zh-CN" altLang="en-US" dirty="0"/>
              <a:t>含噪声含迟滞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多种多样的迟滞比较器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3604" y="1535531"/>
            <a:ext cx="7591025" cy="49315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095" y="691376"/>
            <a:ext cx="7432796" cy="5475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实际的集成比较器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为什么不用运放做比较器？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几种常见比较器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很少用运放实现比较器功能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230590" cy="435133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）运放的输出取决于供电电压，与数字电平不一定匹配。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）运放存在严重的过驱恢复时间，不利于高速运行。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）运放灵敏度过高。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功率放大电路（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节）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功率放大电路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2" y="1825625"/>
            <a:ext cx="6098176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在保证信号不失真或者较小失真的基础上，输出足够大的功率，以驱动喇叭等高功率负载。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在音频领域，目前主要分为，甲类功放、乙类功放（甲乙类）、丙类功放，三国演义几十年了。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3078" y="2100575"/>
            <a:ext cx="4510723" cy="29593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MP3</a:t>
            </a:r>
            <a:r>
              <a:rPr lang="zh-CN" altLang="en-US" dirty="0"/>
              <a:t>中的滤波器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8" y="1850065"/>
            <a:ext cx="10984455" cy="449757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定义，功率管导通角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一般用两只功率管，互相配合各自导通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50%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，完成对整个周期的放大。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效率明显提高，最高理论值</a:t>
            </a:r>
            <a:r>
              <a:rPr lang="en-US" altLang="zh-CN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78.5%</a:t>
            </a:r>
            <a:r>
              <a:rPr lang="zh-CN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但存在明显的交越失真。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互补推挽式电路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113" y="1940560"/>
            <a:ext cx="11555733" cy="423640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846783"/>
            <a:ext cx="6096000" cy="5315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513"/>
            <a:ext cx="4897582" cy="28993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3504295"/>
            <a:ext cx="4897583" cy="28993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2337" y="6016336"/>
            <a:ext cx="4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当输入信号较小时，存在明显的交越失真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2337" y="5327369"/>
            <a:ext cx="2237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JX_</a:t>
            </a:r>
            <a:r>
              <a:rPr lang="zh-CN" altLang="en-US" dirty="0">
                <a:solidFill>
                  <a:srgbClr val="0070C0"/>
                </a:solidFill>
              </a:rPr>
              <a:t>功放乙类最简单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846783"/>
            <a:ext cx="6096000" cy="5315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2337" y="6016336"/>
            <a:ext cx="489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当输入信号较大时，交越失真不再明显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820" y="167894"/>
            <a:ext cx="5635815" cy="33364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20" y="3241825"/>
            <a:ext cx="5635816" cy="333640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AB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17" y="1520031"/>
            <a:ext cx="10896600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02" y="209214"/>
            <a:ext cx="6608535" cy="64395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93" y="209214"/>
            <a:ext cx="5251353" cy="310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46" y="3539987"/>
            <a:ext cx="5008900" cy="29652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9209" y="3318014"/>
            <a:ext cx="2774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失真大幅度降低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29146" y="5618315"/>
            <a:ext cx="2486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JX_</a:t>
            </a:r>
            <a:r>
              <a:rPr lang="zh-CN" altLang="en-US" dirty="0">
                <a:solidFill>
                  <a:srgbClr val="0070C0"/>
                </a:solidFill>
              </a:rPr>
              <a:t>功放甲乙类最简单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降低交越失真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功放至于环内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3353" y="1515269"/>
            <a:ext cx="599122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493" y="902693"/>
            <a:ext cx="5756287" cy="2635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738" y="-784"/>
            <a:ext cx="6016678" cy="35618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02" y="3240400"/>
            <a:ext cx="6110813" cy="361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5493" y="4155397"/>
            <a:ext cx="5221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VF2</a:t>
            </a:r>
            <a:r>
              <a:rPr lang="zh-CN" altLang="en-US" dirty="0"/>
              <a:t>只要不是正弦波，则负输入端就不是，运放就不答应，就会命令</a:t>
            </a:r>
            <a:r>
              <a:rPr lang="en-US" altLang="zh-CN" dirty="0"/>
              <a:t>VF3</a:t>
            </a:r>
            <a:r>
              <a:rPr lang="zh-CN" altLang="en-US" dirty="0"/>
              <a:t>改变成“非正弦”，以迫使输出</a:t>
            </a:r>
            <a:r>
              <a:rPr lang="en-US" altLang="zh-CN" dirty="0"/>
              <a:t>VF2</a:t>
            </a:r>
            <a:r>
              <a:rPr lang="zh-CN" altLang="en-US" dirty="0"/>
              <a:t>变为正弦波。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76127" y="3429000"/>
            <a:ext cx="331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JX_</a:t>
            </a:r>
            <a:r>
              <a:rPr lang="zh-CN" altLang="en-US" dirty="0">
                <a:solidFill>
                  <a:srgbClr val="0070C0"/>
                </a:solidFill>
              </a:rPr>
              <a:t>功放乙类最简单含运放驱动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单电源功放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1" y="1985963"/>
            <a:ext cx="10086975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功率和效率计算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忽略交越失真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971" y="1342754"/>
            <a:ext cx="7609307" cy="1558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61" y="2901445"/>
            <a:ext cx="10089869" cy="24460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4896804"/>
            <a:ext cx="7002583" cy="1813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模拟滤波器</a:t>
            </a:r>
            <a:r>
              <a:rPr lang="en-US" altLang="zh-CN" dirty="0"/>
              <a:t>——</a:t>
            </a:r>
            <a:r>
              <a:rPr lang="zh-CN" altLang="en-US" dirty="0"/>
              <a:t>有源和无源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4725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直接用电阻、电容、电感等实现的滤波器，称为无源滤波器。</a:t>
            </a:r>
            <a:endParaRPr lang="en-US" altLang="zh-CN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用电阻、电容、电感，配合运放、晶体管等有源器件实现的滤波器，称为有源滤波器。</a:t>
            </a:r>
            <a:endParaRPr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乙类（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Class B)——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功率和效率计算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984" y="1631928"/>
            <a:ext cx="8598559" cy="144015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517" y="3207881"/>
            <a:ext cx="3758872" cy="8905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84" y="4556663"/>
            <a:ext cx="7067550" cy="1162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墨迹 3"/>
              <p14:cNvContentPartPr/>
              <p14:nvPr/>
            </p14:nvContentPartPr>
            <p14:xfrm>
              <a:off x="6050280" y="3566160"/>
              <a:ext cx="635" cy="635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5"/>
            </p:blipFill>
            <p:spPr>
              <a:xfrm>
                <a:off x="6050280" y="356616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墨迹 5"/>
              <p14:cNvContentPartPr/>
              <p14:nvPr/>
            </p14:nvContentPartPr>
            <p14:xfrm>
              <a:off x="6009640" y="3981450"/>
              <a:ext cx="635" cy="63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5"/>
            </p:blipFill>
            <p:spPr>
              <a:xfrm>
                <a:off x="6009640" y="398145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8" name="墨迹 7"/>
              <p14:cNvContentPartPr/>
              <p14:nvPr/>
            </p14:nvContentPartPr>
            <p14:xfrm>
              <a:off x="9312275" y="922020"/>
              <a:ext cx="635" cy="635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5"/>
            </p:blipFill>
            <p:spPr>
              <a:xfrm>
                <a:off x="9312275" y="92202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墨迹 9"/>
              <p14:cNvContentPartPr/>
              <p14:nvPr/>
            </p14:nvContentPartPr>
            <p14:xfrm>
              <a:off x="5837555" y="3961130"/>
              <a:ext cx="635" cy="635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5"/>
            </p:blipFill>
            <p:spPr>
              <a:xfrm>
                <a:off x="5837555" y="3961130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775" y="497457"/>
            <a:ext cx="9629775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31" y="213310"/>
            <a:ext cx="11317856" cy="636881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263" y="343740"/>
            <a:ext cx="8537257" cy="63523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04551" y="661014"/>
            <a:ext cx="582009" cy="50783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</a:t>
            </a:r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类功放原理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524190"/>
            <a:ext cx="11435715" cy="5770882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155" y="1713482"/>
            <a:ext cx="5846445" cy="37259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713482"/>
            <a:ext cx="5941060" cy="37646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4551" y="6610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轻度低通滤波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59911" y="6610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中度低通滤波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990" y="1013883"/>
            <a:ext cx="9615170" cy="55971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5254" y="224135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更干净的低通滤波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信号源（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4+4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信号源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主要分为两类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）基于蓄积翻转的方波、三角波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>
              <a:lnSpc>
                <a:spcPct val="100000"/>
              </a:lnSpc>
            </a:pP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简易方波             方波、三角波             参数独立可调</a:t>
            </a:r>
            <a:endParaRPr lang="en-US" altLang="zh-CN" sz="2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）基于自激振荡的正弦波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                   </a:t>
            </a:r>
            <a:r>
              <a:rPr lang="en-US" altLang="zh-CN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LC</a:t>
            </a:r>
            <a:r>
              <a:rPr lang="zh-CN" altLang="en-US" sz="2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型                        晶体振荡器</a:t>
            </a:r>
            <a:endParaRPr lang="zh-CN" altLang="en-US" sz="2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方波发生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323308" y="1971040"/>
            <a:ext cx="5269424" cy="31902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蓄积翻转基本思想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电路和原理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周期计算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8363" y="121777"/>
            <a:ext cx="6981508" cy="648539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蓄积翻转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156" y="1685548"/>
            <a:ext cx="8707922" cy="484923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生活中的蓄积翻转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）感冒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）窦房结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）微缩景观中的注水翻转车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4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）膀胱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蓄积翻转的特点：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）有一个储备池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）有一个比较器，决定当前处于储备状态还是泄放状态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）有储备和泄放环节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）构成反馈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延期 4"/>
          <p:cNvSpPr/>
          <p:nvPr/>
        </p:nvSpPr>
        <p:spPr>
          <a:xfrm rot="5400000">
            <a:off x="3578007" y="-440357"/>
            <a:ext cx="4414435" cy="7042669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 w="539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/>
          <p:cNvSpPr/>
          <p:nvPr/>
        </p:nvSpPr>
        <p:spPr>
          <a:xfrm rot="10800000">
            <a:off x="5302624" y="5288195"/>
            <a:ext cx="965200" cy="975360"/>
          </a:xfrm>
          <a:prstGeom prst="trapezoid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246742" y="4927600"/>
            <a:ext cx="1062617" cy="1056640"/>
            <a:chOff x="8508102" y="4622799"/>
            <a:chExt cx="1062617" cy="1056640"/>
          </a:xfrm>
        </p:grpSpPr>
        <p:sp>
          <p:nvSpPr>
            <p:cNvPr id="6" name="流程图: 合并 5"/>
            <p:cNvSpPr/>
            <p:nvPr/>
          </p:nvSpPr>
          <p:spPr>
            <a:xfrm>
              <a:off x="8508102" y="4795519"/>
              <a:ext cx="1062617" cy="883920"/>
            </a:xfrm>
            <a:prstGeom prst="flowChartMerg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8508102" y="4622799"/>
              <a:ext cx="1062617" cy="345441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任意多边形: 形状 9"/>
          <p:cNvSpPr/>
          <p:nvPr/>
        </p:nvSpPr>
        <p:spPr>
          <a:xfrm>
            <a:off x="2286000" y="2303456"/>
            <a:ext cx="7061200" cy="185835"/>
          </a:xfrm>
          <a:custGeom>
            <a:avLst/>
            <a:gdLst>
              <a:gd name="connsiteX0" fmla="*/ 0 w 7061200"/>
              <a:gd name="connsiteY0" fmla="*/ 84144 h 185835"/>
              <a:gd name="connsiteX1" fmla="*/ 640080 w 7061200"/>
              <a:gd name="connsiteY1" fmla="*/ 2864 h 185835"/>
              <a:gd name="connsiteX2" fmla="*/ 1097280 w 7061200"/>
              <a:gd name="connsiteY2" fmla="*/ 175584 h 185835"/>
              <a:gd name="connsiteX3" fmla="*/ 2042160 w 7061200"/>
              <a:gd name="connsiteY3" fmla="*/ 33344 h 185835"/>
              <a:gd name="connsiteX4" fmla="*/ 2560320 w 7061200"/>
              <a:gd name="connsiteY4" fmla="*/ 175584 h 185835"/>
              <a:gd name="connsiteX5" fmla="*/ 3281680 w 7061200"/>
              <a:gd name="connsiteY5" fmla="*/ 104464 h 185835"/>
              <a:gd name="connsiteX6" fmla="*/ 3657600 w 7061200"/>
              <a:gd name="connsiteY6" fmla="*/ 63824 h 185835"/>
              <a:gd name="connsiteX7" fmla="*/ 4114800 w 7061200"/>
              <a:gd name="connsiteY7" fmla="*/ 185744 h 185835"/>
              <a:gd name="connsiteX8" fmla="*/ 4734560 w 7061200"/>
              <a:gd name="connsiteY8" fmla="*/ 84144 h 185835"/>
              <a:gd name="connsiteX9" fmla="*/ 5323840 w 7061200"/>
              <a:gd name="connsiteY9" fmla="*/ 104464 h 185835"/>
              <a:gd name="connsiteX10" fmla="*/ 5842000 w 7061200"/>
              <a:gd name="connsiteY10" fmla="*/ 134944 h 185835"/>
              <a:gd name="connsiteX11" fmla="*/ 6329680 w 7061200"/>
              <a:gd name="connsiteY11" fmla="*/ 73984 h 185835"/>
              <a:gd name="connsiteX12" fmla="*/ 6705600 w 7061200"/>
              <a:gd name="connsiteY12" fmla="*/ 134944 h 185835"/>
              <a:gd name="connsiteX13" fmla="*/ 7061200 w 7061200"/>
              <a:gd name="connsiteY13" fmla="*/ 134944 h 185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061200" h="185835">
                <a:moveTo>
                  <a:pt x="0" y="84144"/>
                </a:moveTo>
                <a:cubicBezTo>
                  <a:pt x="228600" y="35884"/>
                  <a:pt x="457200" y="-12376"/>
                  <a:pt x="640080" y="2864"/>
                </a:cubicBezTo>
                <a:cubicBezTo>
                  <a:pt x="822960" y="18104"/>
                  <a:pt x="863600" y="170504"/>
                  <a:pt x="1097280" y="175584"/>
                </a:cubicBezTo>
                <a:cubicBezTo>
                  <a:pt x="1330960" y="180664"/>
                  <a:pt x="1798320" y="33344"/>
                  <a:pt x="2042160" y="33344"/>
                </a:cubicBezTo>
                <a:cubicBezTo>
                  <a:pt x="2286000" y="33344"/>
                  <a:pt x="2353733" y="163731"/>
                  <a:pt x="2560320" y="175584"/>
                </a:cubicBezTo>
                <a:cubicBezTo>
                  <a:pt x="2766907" y="187437"/>
                  <a:pt x="3281680" y="104464"/>
                  <a:pt x="3281680" y="104464"/>
                </a:cubicBezTo>
                <a:cubicBezTo>
                  <a:pt x="3464560" y="85837"/>
                  <a:pt x="3518747" y="50277"/>
                  <a:pt x="3657600" y="63824"/>
                </a:cubicBezTo>
                <a:cubicBezTo>
                  <a:pt x="3796453" y="77371"/>
                  <a:pt x="3935307" y="182357"/>
                  <a:pt x="4114800" y="185744"/>
                </a:cubicBezTo>
                <a:cubicBezTo>
                  <a:pt x="4294293" y="189131"/>
                  <a:pt x="4533053" y="97691"/>
                  <a:pt x="4734560" y="84144"/>
                </a:cubicBezTo>
                <a:cubicBezTo>
                  <a:pt x="4936067" y="70597"/>
                  <a:pt x="5139267" y="95997"/>
                  <a:pt x="5323840" y="104464"/>
                </a:cubicBezTo>
                <a:cubicBezTo>
                  <a:pt x="5508413" y="112931"/>
                  <a:pt x="5674360" y="140024"/>
                  <a:pt x="5842000" y="134944"/>
                </a:cubicBezTo>
                <a:cubicBezTo>
                  <a:pt x="6009640" y="129864"/>
                  <a:pt x="6185747" y="73984"/>
                  <a:pt x="6329680" y="73984"/>
                </a:cubicBezTo>
                <a:cubicBezTo>
                  <a:pt x="6473613" y="73984"/>
                  <a:pt x="6583680" y="124784"/>
                  <a:pt x="6705600" y="134944"/>
                </a:cubicBezTo>
                <a:cubicBezTo>
                  <a:pt x="6827520" y="145104"/>
                  <a:pt x="6944360" y="140024"/>
                  <a:pt x="7061200" y="134944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/>
        </p:nvSpPr>
        <p:spPr>
          <a:xfrm rot="1212484">
            <a:off x="8765539" y="997236"/>
            <a:ext cx="248920" cy="367443"/>
          </a:xfrm>
          <a:custGeom>
            <a:avLst/>
            <a:gdLst>
              <a:gd name="connsiteX0" fmla="*/ 904240 w 904240"/>
              <a:gd name="connsiteY0" fmla="*/ 0 h 670560"/>
              <a:gd name="connsiteX1" fmla="*/ 355600 w 904240"/>
              <a:gd name="connsiteY1" fmla="*/ 223520 h 670560"/>
              <a:gd name="connsiteX2" fmla="*/ 0 w 904240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240" h="670560">
                <a:moveTo>
                  <a:pt x="904240" y="0"/>
                </a:moveTo>
                <a:cubicBezTo>
                  <a:pt x="705273" y="55880"/>
                  <a:pt x="506307" y="111760"/>
                  <a:pt x="355600" y="223520"/>
                </a:cubicBezTo>
                <a:cubicBezTo>
                  <a:pt x="204893" y="335280"/>
                  <a:pt x="102446" y="502920"/>
                  <a:pt x="0" y="670560"/>
                </a:cubicBezTo>
              </a:path>
            </a:pathLst>
          </a:custGeom>
          <a:noFill/>
          <a:ln w="47625">
            <a:solidFill>
              <a:srgbClr val="AEB78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: 空心 16"/>
          <p:cNvSpPr/>
          <p:nvPr/>
        </p:nvSpPr>
        <p:spPr>
          <a:xfrm>
            <a:off x="5600578" y="4975902"/>
            <a:ext cx="254000" cy="16026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5658999" y="2867336"/>
            <a:ext cx="264281" cy="2212664"/>
          </a:xfrm>
          <a:custGeom>
            <a:avLst/>
            <a:gdLst>
              <a:gd name="connsiteX0" fmla="*/ 132201 w 285600"/>
              <a:gd name="connsiteY0" fmla="*/ 0 h 2306320"/>
              <a:gd name="connsiteX1" fmla="*/ 121 w 285600"/>
              <a:gd name="connsiteY1" fmla="*/ 640080 h 2306320"/>
              <a:gd name="connsiteX2" fmla="*/ 152521 w 285600"/>
              <a:gd name="connsiteY2" fmla="*/ 1158240 h 2306320"/>
              <a:gd name="connsiteX3" fmla="*/ 284601 w 285600"/>
              <a:gd name="connsiteY3" fmla="*/ 1656080 h 2306320"/>
              <a:gd name="connsiteX4" fmla="*/ 81401 w 285600"/>
              <a:gd name="connsiteY4" fmla="*/ 2306320 h 230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600" h="2306320">
                <a:moveTo>
                  <a:pt x="132201" y="0"/>
                </a:moveTo>
                <a:cubicBezTo>
                  <a:pt x="64467" y="223520"/>
                  <a:pt x="-3266" y="447040"/>
                  <a:pt x="121" y="640080"/>
                </a:cubicBezTo>
                <a:cubicBezTo>
                  <a:pt x="3508" y="833120"/>
                  <a:pt x="105108" y="988907"/>
                  <a:pt x="152521" y="1158240"/>
                </a:cubicBezTo>
                <a:cubicBezTo>
                  <a:pt x="199934" y="1327573"/>
                  <a:pt x="296454" y="1464733"/>
                  <a:pt x="284601" y="1656080"/>
                </a:cubicBezTo>
                <a:cubicBezTo>
                  <a:pt x="272748" y="1847427"/>
                  <a:pt x="177074" y="2076873"/>
                  <a:pt x="81401" y="2306320"/>
                </a:cubicBezTo>
              </a:path>
            </a:pathLst>
          </a:cu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86000" y="857084"/>
            <a:ext cx="6969761" cy="1446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8260079" y="586414"/>
            <a:ext cx="904240" cy="670560"/>
          </a:xfrm>
          <a:custGeom>
            <a:avLst/>
            <a:gdLst>
              <a:gd name="connsiteX0" fmla="*/ 904240 w 904240"/>
              <a:gd name="connsiteY0" fmla="*/ 0 h 670560"/>
              <a:gd name="connsiteX1" fmla="*/ 355600 w 904240"/>
              <a:gd name="connsiteY1" fmla="*/ 223520 h 670560"/>
              <a:gd name="connsiteX2" fmla="*/ 0 w 904240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240" h="670560">
                <a:moveTo>
                  <a:pt x="904240" y="0"/>
                </a:moveTo>
                <a:cubicBezTo>
                  <a:pt x="705273" y="55880"/>
                  <a:pt x="506307" y="111760"/>
                  <a:pt x="355600" y="223520"/>
                </a:cubicBezTo>
                <a:cubicBezTo>
                  <a:pt x="204893" y="335280"/>
                  <a:pt x="102446" y="502920"/>
                  <a:pt x="0" y="670560"/>
                </a:cubicBezTo>
              </a:path>
            </a:pathLst>
          </a:custGeom>
          <a:noFill/>
          <a:ln w="88900">
            <a:solidFill>
              <a:srgbClr val="AEB78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柱形 10"/>
          <p:cNvSpPr/>
          <p:nvPr/>
        </p:nvSpPr>
        <p:spPr>
          <a:xfrm rot="16200000">
            <a:off x="9377681" y="124133"/>
            <a:ext cx="1107441" cy="15951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8460740" y="1180958"/>
            <a:ext cx="904240" cy="670560"/>
          </a:xfrm>
          <a:custGeom>
            <a:avLst/>
            <a:gdLst>
              <a:gd name="connsiteX0" fmla="*/ 904240 w 904240"/>
              <a:gd name="connsiteY0" fmla="*/ 0 h 670560"/>
              <a:gd name="connsiteX1" fmla="*/ 355600 w 904240"/>
              <a:gd name="connsiteY1" fmla="*/ 223520 h 670560"/>
              <a:gd name="connsiteX2" fmla="*/ 0 w 904240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240" h="670560">
                <a:moveTo>
                  <a:pt x="904240" y="0"/>
                </a:moveTo>
                <a:cubicBezTo>
                  <a:pt x="705273" y="55880"/>
                  <a:pt x="506307" y="111760"/>
                  <a:pt x="355600" y="223520"/>
                </a:cubicBezTo>
                <a:cubicBezTo>
                  <a:pt x="204893" y="335280"/>
                  <a:pt x="102446" y="502920"/>
                  <a:pt x="0" y="670560"/>
                </a:cubicBezTo>
              </a:path>
            </a:pathLst>
          </a:custGeom>
          <a:noFill/>
          <a:ln w="88900">
            <a:solidFill>
              <a:srgbClr val="AEB78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8402319" y="817597"/>
            <a:ext cx="904240" cy="670560"/>
          </a:xfrm>
          <a:custGeom>
            <a:avLst/>
            <a:gdLst>
              <a:gd name="connsiteX0" fmla="*/ 904240 w 904240"/>
              <a:gd name="connsiteY0" fmla="*/ 0 h 670560"/>
              <a:gd name="connsiteX1" fmla="*/ 355600 w 904240"/>
              <a:gd name="connsiteY1" fmla="*/ 223520 h 670560"/>
              <a:gd name="connsiteX2" fmla="*/ 0 w 904240"/>
              <a:gd name="connsiteY2" fmla="*/ 670560 h 6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4240" h="670560">
                <a:moveTo>
                  <a:pt x="904240" y="0"/>
                </a:moveTo>
                <a:cubicBezTo>
                  <a:pt x="705273" y="55880"/>
                  <a:pt x="506307" y="111760"/>
                  <a:pt x="355600" y="223520"/>
                </a:cubicBezTo>
                <a:cubicBezTo>
                  <a:pt x="204893" y="335280"/>
                  <a:pt x="102446" y="502920"/>
                  <a:pt x="0" y="670560"/>
                </a:cubicBezTo>
              </a:path>
            </a:pathLst>
          </a:custGeom>
          <a:noFill/>
          <a:ln w="88900">
            <a:solidFill>
              <a:srgbClr val="AEB785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5180703" y="1736986"/>
            <a:ext cx="1209040" cy="1127760"/>
          </a:xfrm>
          <a:prstGeom prst="ellipse">
            <a:avLst/>
          </a:prstGeom>
          <a:gradFill>
            <a:gsLst>
              <a:gs pos="0">
                <a:srgbClr val="FFC000"/>
              </a:gs>
              <a:gs pos="74000">
                <a:srgbClr val="D24726"/>
              </a:gs>
              <a:gs pos="83000">
                <a:srgbClr val="734F29"/>
              </a:gs>
              <a:gs pos="100000">
                <a:srgbClr val="D24726"/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最简单的蓄积翻转电路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方波发生器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327639" cy="4351338"/>
          </a:xfrm>
        </p:spPr>
        <p:txBody>
          <a:bodyPr>
            <a:normAutofit/>
          </a:bodyPr>
          <a:lstStyle/>
          <a:p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4" y="1905205"/>
            <a:ext cx="4086225" cy="3743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659" y="2276679"/>
            <a:ext cx="664845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/>
        </p:nvGraphicFramePr>
        <p:xfrm>
          <a:off x="639193" y="497144"/>
          <a:ext cx="10435207" cy="6066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100281" y="106549"/>
            <a:ext cx="10598457" cy="6066216"/>
            <a:chOff x="1109709" y="1464816"/>
            <a:chExt cx="4181382" cy="1964184"/>
          </a:xfrm>
        </p:grpSpPr>
        <p:cxnSp>
          <p:nvCxnSpPr>
            <p:cNvPr id="6" name="直接箭头连接符 5"/>
            <p:cNvCxnSpPr/>
            <p:nvPr/>
          </p:nvCxnSpPr>
          <p:spPr>
            <a:xfrm flipV="1">
              <a:off x="1109709" y="1464816"/>
              <a:ext cx="0" cy="196418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>
              <a:off x="1118587" y="3429000"/>
              <a:ext cx="4172504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09709" y="2888438"/>
              <a:ext cx="133201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3302248" y="973308"/>
                <a:ext cx="2530137" cy="7999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3600" b="0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36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248" y="973308"/>
                <a:ext cx="2530137" cy="799963"/>
              </a:xfrm>
              <a:prstGeom prst="rect">
                <a:avLst/>
              </a:prstGeom>
              <a:blipFill rotWithShape="1">
                <a:blip r:embed="rId2"/>
                <a:stretch>
                  <a:fillRect l="-10" t="-61" r="22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2352557" y="3840597"/>
            <a:ext cx="8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τ</a:t>
            </a:r>
            <a:r>
              <a:rPr lang="en-US" altLang="zh-CN" dirty="0"/>
              <a:t>=1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4230316" y="3798590"/>
            <a:ext cx="8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τ</a:t>
            </a:r>
            <a:r>
              <a:rPr lang="en-US" altLang="zh-CN" dirty="0"/>
              <a:t>=2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1237650" y="5797219"/>
            <a:ext cx="46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21974" y="4865917"/>
            <a:ext cx="8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τ</a:t>
            </a:r>
            <a:r>
              <a:rPr lang="en-US" altLang="zh-CN" dirty="0"/>
              <a:t>=0.5</a:t>
            </a:r>
            <a:endParaRPr lang="zh-CN" altLang="en-US" dirty="0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4230316" y="4211179"/>
            <a:ext cx="96448" cy="1911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1825344" y="4638236"/>
            <a:ext cx="120460" cy="2410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105573" y="117181"/>
            <a:ext cx="623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/V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7678931" y="3598890"/>
            <a:ext cx="175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4000" dirty="0"/>
              <a:t>τ</a:t>
            </a:r>
            <a:r>
              <a:rPr lang="en-US" altLang="zh-CN" sz="4000" dirty="0"/>
              <a:t>=RC</a:t>
            </a:r>
            <a:endParaRPr lang="zh-CN" altLang="en-US" sz="4000" dirty="0"/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76" y="379548"/>
            <a:ext cx="4384088" cy="437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6258847" y="234418"/>
            <a:ext cx="5293959" cy="3044772"/>
            <a:chOff x="6258847" y="234418"/>
            <a:chExt cx="5293959" cy="3044772"/>
          </a:xfrm>
        </p:grpSpPr>
        <p:grpSp>
          <p:nvGrpSpPr>
            <p:cNvPr id="30" name="组合 29"/>
            <p:cNvGrpSpPr/>
            <p:nvPr/>
          </p:nvGrpSpPr>
          <p:grpSpPr>
            <a:xfrm>
              <a:off x="6547358" y="277526"/>
              <a:ext cx="4926841" cy="2927414"/>
              <a:chOff x="1098602" y="1464816"/>
              <a:chExt cx="4192489" cy="1964184"/>
            </a:xfrm>
          </p:grpSpPr>
          <p:cxnSp>
            <p:nvCxnSpPr>
              <p:cNvPr id="31" name="直接箭头连接符 30"/>
              <p:cNvCxnSpPr/>
              <p:nvPr/>
            </p:nvCxnSpPr>
            <p:spPr>
              <a:xfrm flipV="1">
                <a:off x="1098602" y="1464816"/>
                <a:ext cx="0" cy="19641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>
              <a:xfrm>
                <a:off x="1118587" y="3429000"/>
                <a:ext cx="4172504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1109709" y="2924625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/>
              <p:cNvCxnSpPr/>
              <p:nvPr/>
            </p:nvCxnSpPr>
            <p:spPr>
              <a:xfrm>
                <a:off x="1109709" y="240913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098602" y="187798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文本框 33"/>
            <p:cNvSpPr txBox="1"/>
            <p:nvPr/>
          </p:nvSpPr>
          <p:spPr>
            <a:xfrm>
              <a:off x="11091718" y="2835608"/>
              <a:ext cx="46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647776" y="23441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464667" y="290985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65308" y="225096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58847" y="150909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268144" y="720220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55268" y="3451913"/>
            <a:ext cx="5293959" cy="3044772"/>
            <a:chOff x="6258847" y="234418"/>
            <a:chExt cx="5293959" cy="3044772"/>
          </a:xfrm>
        </p:grpSpPr>
        <p:grpSp>
          <p:nvGrpSpPr>
            <p:cNvPr id="47" name="组合 46"/>
            <p:cNvGrpSpPr/>
            <p:nvPr/>
          </p:nvGrpSpPr>
          <p:grpSpPr>
            <a:xfrm>
              <a:off x="6547358" y="277526"/>
              <a:ext cx="4926841" cy="2927414"/>
              <a:chOff x="1098602" y="1464816"/>
              <a:chExt cx="4192489" cy="1964184"/>
            </a:xfrm>
          </p:grpSpPr>
          <p:cxnSp>
            <p:nvCxnSpPr>
              <p:cNvPr id="54" name="直接箭头连接符 53"/>
              <p:cNvCxnSpPr/>
              <p:nvPr/>
            </p:nvCxnSpPr>
            <p:spPr>
              <a:xfrm flipV="1">
                <a:off x="1098602" y="1464816"/>
                <a:ext cx="0" cy="19641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/>
              <p:cNvCxnSpPr/>
              <p:nvPr/>
            </p:nvCxnSpPr>
            <p:spPr>
              <a:xfrm>
                <a:off x="1118587" y="3429000"/>
                <a:ext cx="4172504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/>
              <p:nvPr/>
            </p:nvCxnSpPr>
            <p:spPr>
              <a:xfrm>
                <a:off x="1109709" y="2924625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/>
              <p:cNvCxnSpPr/>
              <p:nvPr/>
            </p:nvCxnSpPr>
            <p:spPr>
              <a:xfrm>
                <a:off x="1109709" y="240913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/>
              <p:nvPr/>
            </p:nvCxnSpPr>
            <p:spPr>
              <a:xfrm>
                <a:off x="1098602" y="187798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文本框 47"/>
            <p:cNvSpPr txBox="1"/>
            <p:nvPr/>
          </p:nvSpPr>
          <p:spPr>
            <a:xfrm>
              <a:off x="11091718" y="2835608"/>
              <a:ext cx="46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6647776" y="23441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464667" y="290985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265308" y="225096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258847" y="150909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268144" y="720220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" name="任意多边形: 形状 58"/>
          <p:cNvSpPr/>
          <p:nvPr/>
        </p:nvSpPr>
        <p:spPr>
          <a:xfrm flipV="1">
            <a:off x="943779" y="5707778"/>
            <a:ext cx="3068320" cy="686123"/>
          </a:xfrm>
          <a:custGeom>
            <a:avLst/>
            <a:gdLst>
              <a:gd name="connsiteX0" fmla="*/ 0 w 3068320"/>
              <a:gd name="connsiteY0" fmla="*/ 0 h 2052320"/>
              <a:gd name="connsiteX1" fmla="*/ 325120 w 3068320"/>
              <a:gd name="connsiteY1" fmla="*/ 751840 h 2052320"/>
              <a:gd name="connsiteX2" fmla="*/ 762000 w 3068320"/>
              <a:gd name="connsiteY2" fmla="*/ 1320800 h 2052320"/>
              <a:gd name="connsiteX3" fmla="*/ 1524000 w 3068320"/>
              <a:gd name="connsiteY3" fmla="*/ 1798320 h 2052320"/>
              <a:gd name="connsiteX4" fmla="*/ 2275840 w 3068320"/>
              <a:gd name="connsiteY4" fmla="*/ 1981200 h 2052320"/>
              <a:gd name="connsiteX5" fmla="*/ 3068320 w 3068320"/>
              <a:gd name="connsiteY5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320" h="2052320">
                <a:moveTo>
                  <a:pt x="0" y="0"/>
                </a:moveTo>
                <a:cubicBezTo>
                  <a:pt x="99060" y="265853"/>
                  <a:pt x="198120" y="531707"/>
                  <a:pt x="325120" y="751840"/>
                </a:cubicBezTo>
                <a:cubicBezTo>
                  <a:pt x="452120" y="971973"/>
                  <a:pt x="562187" y="1146387"/>
                  <a:pt x="762000" y="1320800"/>
                </a:cubicBezTo>
                <a:cubicBezTo>
                  <a:pt x="961813" y="1495213"/>
                  <a:pt x="1271693" y="1688253"/>
                  <a:pt x="1524000" y="1798320"/>
                </a:cubicBezTo>
                <a:cubicBezTo>
                  <a:pt x="1776307" y="1908387"/>
                  <a:pt x="2018453" y="1938867"/>
                  <a:pt x="2275840" y="1981200"/>
                </a:cubicBezTo>
                <a:cubicBezTo>
                  <a:pt x="2533227" y="2023533"/>
                  <a:pt x="2800773" y="2037926"/>
                  <a:pt x="3068320" y="2052320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1403022" y="5741598"/>
                <a:ext cx="3271864" cy="533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22" y="5741598"/>
                <a:ext cx="3271864" cy="533288"/>
              </a:xfrm>
              <a:prstGeom prst="rect">
                <a:avLst/>
              </a:prstGeom>
              <a:blipFill rotWithShape="1">
                <a:blip r:embed="rId1"/>
                <a:stretch>
                  <a:fillRect l="-9" t="-106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组合 60"/>
          <p:cNvGrpSpPr/>
          <p:nvPr/>
        </p:nvGrpSpPr>
        <p:grpSpPr>
          <a:xfrm>
            <a:off x="6233476" y="3488976"/>
            <a:ext cx="5245289" cy="3229438"/>
            <a:chOff x="6258847" y="234418"/>
            <a:chExt cx="5245289" cy="3229438"/>
          </a:xfrm>
        </p:grpSpPr>
        <p:grpSp>
          <p:nvGrpSpPr>
            <p:cNvPr id="62" name="组合 61"/>
            <p:cNvGrpSpPr/>
            <p:nvPr/>
          </p:nvGrpSpPr>
          <p:grpSpPr>
            <a:xfrm>
              <a:off x="6547358" y="277526"/>
              <a:ext cx="4926841" cy="2927414"/>
              <a:chOff x="1098602" y="1464816"/>
              <a:chExt cx="4192489" cy="1964184"/>
            </a:xfrm>
          </p:grpSpPr>
          <p:cxnSp>
            <p:nvCxnSpPr>
              <p:cNvPr id="69" name="直接箭头连接符 68"/>
              <p:cNvCxnSpPr/>
              <p:nvPr/>
            </p:nvCxnSpPr>
            <p:spPr>
              <a:xfrm flipV="1">
                <a:off x="1098602" y="1464816"/>
                <a:ext cx="0" cy="19641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69"/>
              <p:cNvCxnSpPr/>
              <p:nvPr/>
            </p:nvCxnSpPr>
            <p:spPr>
              <a:xfrm>
                <a:off x="1118587" y="3429000"/>
                <a:ext cx="4172504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1109709" y="2924625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/>
              <p:cNvCxnSpPr/>
              <p:nvPr/>
            </p:nvCxnSpPr>
            <p:spPr>
              <a:xfrm>
                <a:off x="1109709" y="240913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>
                <a:off x="1098602" y="187798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62"/>
            <p:cNvSpPr txBox="1"/>
            <p:nvPr/>
          </p:nvSpPr>
          <p:spPr>
            <a:xfrm>
              <a:off x="11043048" y="3094524"/>
              <a:ext cx="46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647776" y="23441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464667" y="290985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265308" y="225096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258847" y="150909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268144" y="720220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4" name="任意多边形: 形状 73"/>
          <p:cNvSpPr/>
          <p:nvPr/>
        </p:nvSpPr>
        <p:spPr>
          <a:xfrm flipV="1">
            <a:off x="6517903" y="4511678"/>
            <a:ext cx="3068320" cy="1953665"/>
          </a:xfrm>
          <a:custGeom>
            <a:avLst/>
            <a:gdLst>
              <a:gd name="connsiteX0" fmla="*/ 0 w 3068320"/>
              <a:gd name="connsiteY0" fmla="*/ 0 h 2052320"/>
              <a:gd name="connsiteX1" fmla="*/ 325120 w 3068320"/>
              <a:gd name="connsiteY1" fmla="*/ 751840 h 2052320"/>
              <a:gd name="connsiteX2" fmla="*/ 762000 w 3068320"/>
              <a:gd name="connsiteY2" fmla="*/ 1320800 h 2052320"/>
              <a:gd name="connsiteX3" fmla="*/ 1524000 w 3068320"/>
              <a:gd name="connsiteY3" fmla="*/ 1798320 h 2052320"/>
              <a:gd name="connsiteX4" fmla="*/ 2275840 w 3068320"/>
              <a:gd name="connsiteY4" fmla="*/ 1981200 h 2052320"/>
              <a:gd name="connsiteX5" fmla="*/ 3068320 w 3068320"/>
              <a:gd name="connsiteY5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320" h="2052320">
                <a:moveTo>
                  <a:pt x="0" y="0"/>
                </a:moveTo>
                <a:cubicBezTo>
                  <a:pt x="99060" y="265853"/>
                  <a:pt x="198120" y="531707"/>
                  <a:pt x="325120" y="751840"/>
                </a:cubicBezTo>
                <a:cubicBezTo>
                  <a:pt x="452120" y="971973"/>
                  <a:pt x="562187" y="1146387"/>
                  <a:pt x="762000" y="1320800"/>
                </a:cubicBezTo>
                <a:cubicBezTo>
                  <a:pt x="961813" y="1495213"/>
                  <a:pt x="1271693" y="1688253"/>
                  <a:pt x="1524000" y="1798320"/>
                </a:cubicBezTo>
                <a:cubicBezTo>
                  <a:pt x="1776307" y="1908387"/>
                  <a:pt x="2018453" y="1938867"/>
                  <a:pt x="2275840" y="1981200"/>
                </a:cubicBezTo>
                <a:cubicBezTo>
                  <a:pt x="2533227" y="2023533"/>
                  <a:pt x="2800773" y="2037926"/>
                  <a:pt x="3068320" y="2052320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连接符 75"/>
          <p:cNvCxnSpPr/>
          <p:nvPr/>
        </p:nvCxnSpPr>
        <p:spPr>
          <a:xfrm>
            <a:off x="6535039" y="4437430"/>
            <a:ext cx="464096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1044197" y="5670716"/>
            <a:ext cx="464096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任意多边形: 形状 74"/>
          <p:cNvSpPr/>
          <p:nvPr/>
        </p:nvSpPr>
        <p:spPr>
          <a:xfrm>
            <a:off x="966525" y="2464406"/>
            <a:ext cx="3068320" cy="754599"/>
          </a:xfrm>
          <a:custGeom>
            <a:avLst/>
            <a:gdLst>
              <a:gd name="connsiteX0" fmla="*/ 0 w 3068320"/>
              <a:gd name="connsiteY0" fmla="*/ 0 h 2052320"/>
              <a:gd name="connsiteX1" fmla="*/ 325120 w 3068320"/>
              <a:gd name="connsiteY1" fmla="*/ 751840 h 2052320"/>
              <a:gd name="connsiteX2" fmla="*/ 762000 w 3068320"/>
              <a:gd name="connsiteY2" fmla="*/ 1320800 h 2052320"/>
              <a:gd name="connsiteX3" fmla="*/ 1524000 w 3068320"/>
              <a:gd name="connsiteY3" fmla="*/ 1798320 h 2052320"/>
              <a:gd name="connsiteX4" fmla="*/ 2275840 w 3068320"/>
              <a:gd name="connsiteY4" fmla="*/ 1981200 h 2052320"/>
              <a:gd name="connsiteX5" fmla="*/ 3068320 w 3068320"/>
              <a:gd name="connsiteY5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320" h="2052320">
                <a:moveTo>
                  <a:pt x="0" y="0"/>
                </a:moveTo>
                <a:cubicBezTo>
                  <a:pt x="99060" y="265853"/>
                  <a:pt x="198120" y="531707"/>
                  <a:pt x="325120" y="751840"/>
                </a:cubicBezTo>
                <a:cubicBezTo>
                  <a:pt x="452120" y="971973"/>
                  <a:pt x="562187" y="1146387"/>
                  <a:pt x="762000" y="1320800"/>
                </a:cubicBezTo>
                <a:cubicBezTo>
                  <a:pt x="961813" y="1495213"/>
                  <a:pt x="1271693" y="1688253"/>
                  <a:pt x="1524000" y="1798320"/>
                </a:cubicBezTo>
                <a:cubicBezTo>
                  <a:pt x="1776307" y="1908387"/>
                  <a:pt x="2018453" y="1938867"/>
                  <a:pt x="2275840" y="1981200"/>
                </a:cubicBezTo>
                <a:cubicBezTo>
                  <a:pt x="2533227" y="2023533"/>
                  <a:pt x="2800773" y="2037926"/>
                  <a:pt x="3068320" y="2052320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670160" y="254008"/>
            <a:ext cx="5321529" cy="3044772"/>
            <a:chOff x="6258847" y="234418"/>
            <a:chExt cx="5321529" cy="3044772"/>
          </a:xfrm>
        </p:grpSpPr>
        <p:grpSp>
          <p:nvGrpSpPr>
            <p:cNvPr id="79" name="组合 78"/>
            <p:cNvGrpSpPr/>
            <p:nvPr/>
          </p:nvGrpSpPr>
          <p:grpSpPr>
            <a:xfrm>
              <a:off x="6547358" y="277526"/>
              <a:ext cx="4926841" cy="2927414"/>
              <a:chOff x="1098602" y="1464816"/>
              <a:chExt cx="4192489" cy="1964184"/>
            </a:xfrm>
          </p:grpSpPr>
          <p:cxnSp>
            <p:nvCxnSpPr>
              <p:cNvPr id="86" name="直接箭头连接符 85"/>
              <p:cNvCxnSpPr/>
              <p:nvPr/>
            </p:nvCxnSpPr>
            <p:spPr>
              <a:xfrm flipV="1">
                <a:off x="1098602" y="1464816"/>
                <a:ext cx="0" cy="196418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/>
              <p:cNvCxnSpPr/>
              <p:nvPr/>
            </p:nvCxnSpPr>
            <p:spPr>
              <a:xfrm>
                <a:off x="1118587" y="3429000"/>
                <a:ext cx="4172504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>
                <a:off x="1109709" y="2924625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1109709" y="240913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>
                <a:off x="1098602" y="1877984"/>
                <a:ext cx="19512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文本框 79"/>
            <p:cNvSpPr txBox="1"/>
            <p:nvPr/>
          </p:nvSpPr>
          <p:spPr>
            <a:xfrm>
              <a:off x="11119288" y="2835608"/>
              <a:ext cx="461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6647776" y="23441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464667" y="2909858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265308" y="225096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6258847" y="1509095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6268144" y="720220"/>
              <a:ext cx="62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文本框 90"/>
              <p:cNvSpPr txBox="1"/>
              <p:nvPr/>
            </p:nvSpPr>
            <p:spPr>
              <a:xfrm>
                <a:off x="1097482" y="2238329"/>
                <a:ext cx="2530137" cy="533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482" y="2238329"/>
                <a:ext cx="2530137" cy="533288"/>
              </a:xfrm>
              <a:prstGeom prst="rect">
                <a:avLst/>
              </a:prstGeom>
              <a:blipFill rotWithShape="1">
                <a:blip r:embed="rId2"/>
                <a:stretch>
                  <a:fillRect l="-8" t="-110" r="20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9" y="3429000"/>
            <a:ext cx="3439646" cy="26567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本框 91"/>
              <p:cNvSpPr txBox="1"/>
              <p:nvPr/>
            </p:nvSpPr>
            <p:spPr>
              <a:xfrm>
                <a:off x="6716748" y="5373166"/>
                <a:ext cx="5305971" cy="6219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b="0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748" y="5373166"/>
                <a:ext cx="5305971" cy="621965"/>
              </a:xfrm>
              <a:prstGeom prst="rect">
                <a:avLst/>
              </a:prstGeom>
              <a:blipFill rotWithShape="1">
                <a:blip r:embed="rId4"/>
                <a:stretch>
                  <a:fillRect l="-7" t="-69" r="5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任意多边形: 形状 92"/>
          <p:cNvSpPr/>
          <p:nvPr/>
        </p:nvSpPr>
        <p:spPr>
          <a:xfrm flipV="1">
            <a:off x="6534307" y="772119"/>
            <a:ext cx="3068320" cy="1953665"/>
          </a:xfrm>
          <a:custGeom>
            <a:avLst/>
            <a:gdLst>
              <a:gd name="connsiteX0" fmla="*/ 0 w 3068320"/>
              <a:gd name="connsiteY0" fmla="*/ 0 h 2052320"/>
              <a:gd name="connsiteX1" fmla="*/ 325120 w 3068320"/>
              <a:gd name="connsiteY1" fmla="*/ 751840 h 2052320"/>
              <a:gd name="connsiteX2" fmla="*/ 762000 w 3068320"/>
              <a:gd name="connsiteY2" fmla="*/ 1320800 h 2052320"/>
              <a:gd name="connsiteX3" fmla="*/ 1524000 w 3068320"/>
              <a:gd name="connsiteY3" fmla="*/ 1798320 h 2052320"/>
              <a:gd name="connsiteX4" fmla="*/ 2275840 w 3068320"/>
              <a:gd name="connsiteY4" fmla="*/ 1981200 h 2052320"/>
              <a:gd name="connsiteX5" fmla="*/ 3068320 w 3068320"/>
              <a:gd name="connsiteY5" fmla="*/ 2052320 h 20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68320" h="2052320">
                <a:moveTo>
                  <a:pt x="0" y="0"/>
                </a:moveTo>
                <a:cubicBezTo>
                  <a:pt x="99060" y="265853"/>
                  <a:pt x="198120" y="531707"/>
                  <a:pt x="325120" y="751840"/>
                </a:cubicBezTo>
                <a:cubicBezTo>
                  <a:pt x="452120" y="971973"/>
                  <a:pt x="562187" y="1146387"/>
                  <a:pt x="762000" y="1320800"/>
                </a:cubicBezTo>
                <a:cubicBezTo>
                  <a:pt x="961813" y="1495213"/>
                  <a:pt x="1271693" y="1688253"/>
                  <a:pt x="1524000" y="1798320"/>
                </a:cubicBezTo>
                <a:cubicBezTo>
                  <a:pt x="1776307" y="1908387"/>
                  <a:pt x="2018453" y="1938867"/>
                  <a:pt x="2275840" y="1981200"/>
                </a:cubicBezTo>
                <a:cubicBezTo>
                  <a:pt x="2533227" y="2023533"/>
                  <a:pt x="2800773" y="2037926"/>
                  <a:pt x="3068320" y="2052320"/>
                </a:cubicBezTo>
              </a:path>
            </a:pathLst>
          </a:cu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4" name="直接连接符 93"/>
          <p:cNvCxnSpPr/>
          <p:nvPr/>
        </p:nvCxnSpPr>
        <p:spPr>
          <a:xfrm>
            <a:off x="5608320" y="2723294"/>
            <a:ext cx="5593051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5685158" y="720220"/>
            <a:ext cx="5533107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5761145" y="720220"/>
            <a:ext cx="0" cy="4590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761145" y="2250965"/>
            <a:ext cx="0" cy="47232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文本框 96"/>
              <p:cNvSpPr txBox="1"/>
              <p:nvPr/>
            </p:nvSpPr>
            <p:spPr>
              <a:xfrm>
                <a:off x="6886029" y="1529607"/>
                <a:ext cx="5305971" cy="533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7" name="文本框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029" y="1529607"/>
                <a:ext cx="5305971" cy="533288"/>
              </a:xfrm>
              <a:prstGeom prst="rect">
                <a:avLst/>
              </a:prstGeom>
              <a:blipFill rotWithShape="1">
                <a:blip r:embed="rId5"/>
                <a:stretch>
                  <a:fillRect l="-2" t="-99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718683" y="4250082"/>
                <a:ext cx="773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83" y="4250082"/>
                <a:ext cx="77322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6" t="-7" r="39" b="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矩形 97"/>
              <p:cNvSpPr/>
              <p:nvPr/>
            </p:nvSpPr>
            <p:spPr>
              <a:xfrm>
                <a:off x="5666071" y="388045"/>
                <a:ext cx="773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071" y="388045"/>
                <a:ext cx="773225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78" t="-16" r="51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矩形 98"/>
              <p:cNvSpPr/>
              <p:nvPr/>
            </p:nvSpPr>
            <p:spPr>
              <a:xfrm>
                <a:off x="5663329" y="2388617"/>
                <a:ext cx="705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329" y="2388617"/>
                <a:ext cx="70589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7" t="-103" r="25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174240" y="1509095"/>
            <a:ext cx="24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放电基础式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2999211" y="5129228"/>
            <a:ext cx="24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充电基础式</a:t>
            </a:r>
            <a:endParaRPr lang="zh-CN" altLang="en-US" dirty="0"/>
          </a:p>
        </p:txBody>
      </p:sp>
      <p:sp>
        <p:nvSpPr>
          <p:cNvPr id="17" name="箭头: 下 16"/>
          <p:cNvSpPr/>
          <p:nvPr/>
        </p:nvSpPr>
        <p:spPr>
          <a:xfrm>
            <a:off x="4242141" y="3020274"/>
            <a:ext cx="591612" cy="95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4228187" y="2182983"/>
            <a:ext cx="71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1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318463" y="4300793"/>
            <a:ext cx="71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2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3" name="箭头: 下 102"/>
          <p:cNvSpPr/>
          <p:nvPr/>
        </p:nvSpPr>
        <p:spPr>
          <a:xfrm rot="16200000">
            <a:off x="5242822" y="4418993"/>
            <a:ext cx="591612" cy="95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7778828" y="3712486"/>
            <a:ext cx="71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3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5" name="箭头: 下 104"/>
          <p:cNvSpPr/>
          <p:nvPr/>
        </p:nvSpPr>
        <p:spPr>
          <a:xfrm rot="10800000">
            <a:off x="8014834" y="2903828"/>
            <a:ext cx="591612" cy="9544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框 105"/>
          <p:cNvSpPr txBox="1"/>
          <p:nvPr/>
        </p:nvSpPr>
        <p:spPr>
          <a:xfrm>
            <a:off x="7750269" y="2042340"/>
            <a:ext cx="71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4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7897547" y="5074170"/>
            <a:ext cx="24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充电“变劲”式</a:t>
            </a:r>
            <a:endParaRPr lang="zh-CN" altLang="en-US" dirty="0"/>
          </a:p>
        </p:txBody>
      </p:sp>
      <p:sp>
        <p:nvSpPr>
          <p:cNvPr id="108" name="文本框 107"/>
          <p:cNvSpPr txBox="1"/>
          <p:nvPr/>
        </p:nvSpPr>
        <p:spPr>
          <a:xfrm>
            <a:off x="5509533" y="1376440"/>
            <a:ext cx="69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“劲”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281446" y="1246759"/>
            <a:ext cx="24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充电完全式</a:t>
            </a:r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490" y="2112236"/>
            <a:ext cx="4162425" cy="9048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前述电路的周期计算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42" y="1361876"/>
            <a:ext cx="6600825" cy="723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35" y="1329416"/>
            <a:ext cx="3990975" cy="17145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95985" y="2853001"/>
            <a:ext cx="9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199196" y="3148376"/>
            <a:ext cx="8755025" cy="3159990"/>
            <a:chOff x="604434" y="3459436"/>
            <a:chExt cx="8755025" cy="315999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434" y="3459436"/>
              <a:ext cx="6648450" cy="3000375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 flipV="1">
              <a:off x="3912335" y="3581034"/>
              <a:ext cx="0" cy="303839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912335" y="6035040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702560" y="4206240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595985" y="4402183"/>
              <a:ext cx="4656899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接箭头连接符 14"/>
          <p:cNvCxnSpPr/>
          <p:nvPr/>
        </p:nvCxnSpPr>
        <p:spPr>
          <a:xfrm>
            <a:off x="7738968" y="1928192"/>
            <a:ext cx="48170" cy="379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484783" y="2669986"/>
            <a:ext cx="0" cy="1421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8627165" y="2554624"/>
            <a:ext cx="0" cy="1340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5120" y="5794285"/>
            <a:ext cx="6334125" cy="904875"/>
          </a:xfrm>
          <a:prstGeom prst="rect">
            <a:avLst/>
          </a:prstGeom>
        </p:spPr>
      </p:pic>
      <p:sp>
        <p:nvSpPr>
          <p:cNvPr id="3" name="任意多边形: 形状 2"/>
          <p:cNvSpPr/>
          <p:nvPr/>
        </p:nvSpPr>
        <p:spPr>
          <a:xfrm>
            <a:off x="5164282" y="3906982"/>
            <a:ext cx="2109354" cy="166254"/>
          </a:xfrm>
          <a:custGeom>
            <a:avLst/>
            <a:gdLst>
              <a:gd name="connsiteX0" fmla="*/ 0 w 2109354"/>
              <a:gd name="connsiteY0" fmla="*/ 166254 h 166254"/>
              <a:gd name="connsiteX1" fmla="*/ 498763 w 2109354"/>
              <a:gd name="connsiteY1" fmla="*/ 93518 h 166254"/>
              <a:gd name="connsiteX2" fmla="*/ 1392382 w 2109354"/>
              <a:gd name="connsiteY2" fmla="*/ 31173 h 166254"/>
              <a:gd name="connsiteX3" fmla="*/ 2109354 w 2109354"/>
              <a:gd name="connsiteY3" fmla="*/ 0 h 1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9354" h="166254">
                <a:moveTo>
                  <a:pt x="0" y="166254"/>
                </a:moveTo>
                <a:cubicBezTo>
                  <a:pt x="133349" y="141142"/>
                  <a:pt x="266699" y="116031"/>
                  <a:pt x="498763" y="93518"/>
                </a:cubicBezTo>
                <a:cubicBezTo>
                  <a:pt x="730827" y="71005"/>
                  <a:pt x="1123950" y="46759"/>
                  <a:pt x="1392382" y="31173"/>
                </a:cubicBezTo>
                <a:cubicBezTo>
                  <a:pt x="1660814" y="15587"/>
                  <a:pt x="1885084" y="7793"/>
                  <a:pt x="2109354" y="0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09455" y="1928192"/>
            <a:ext cx="1288472" cy="258146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742" y="1413163"/>
            <a:ext cx="6680025" cy="4231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226" y="1413163"/>
            <a:ext cx="4942131" cy="4231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6454" y="5859425"/>
            <a:ext cx="834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两个电路结构相同，用</a:t>
            </a:r>
            <a:r>
              <a:rPr lang="en-US" altLang="zh-CN" dirty="0"/>
              <a:t>4.5ns</a:t>
            </a:r>
            <a:r>
              <a:rPr lang="zh-CN" altLang="en-US" dirty="0"/>
              <a:t>比较器</a:t>
            </a:r>
            <a:r>
              <a:rPr lang="en-US" altLang="zh-CN" dirty="0"/>
              <a:t>TLV3501</a:t>
            </a:r>
            <a:r>
              <a:rPr lang="zh-CN" altLang="en-US" dirty="0"/>
              <a:t>代替运放</a:t>
            </a:r>
            <a:r>
              <a:rPr lang="en-US" altLang="zh-CN" dirty="0"/>
              <a:t>OPA350</a:t>
            </a:r>
            <a:r>
              <a:rPr lang="zh-CN" altLang="en-US" dirty="0"/>
              <a:t>，效果更好</a:t>
            </a:r>
            <a:r>
              <a:rPr lang="en-US" altLang="zh-CN" dirty="0"/>
              <a:t>——</a:t>
            </a:r>
            <a:r>
              <a:rPr lang="zh-CN" altLang="en-US" dirty="0"/>
              <a:t>与理论估算周期更吻合。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93" y="317691"/>
            <a:ext cx="6334125" cy="904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892818" y="58546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=20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s*ln3=21.97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04" y="1325987"/>
            <a:ext cx="4747804" cy="4065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66" y="879178"/>
            <a:ext cx="7292330" cy="43170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22618" y="5486400"/>
            <a:ext cx="578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理论计算：</a:t>
            </a:r>
            <a:r>
              <a:rPr lang="en-US" altLang="zh-CN" dirty="0"/>
              <a:t>T=21.97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μs</a:t>
            </a:r>
            <a:endParaRPr lang="en-US" altLang="zh-CN" dirty="0"/>
          </a:p>
          <a:p>
            <a:r>
              <a:rPr lang="en-US" altLang="zh-CN" dirty="0"/>
              <a:t>OPA350,T=23.41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多数原因为运放摆脱憋死状态需要时间。运放不适合。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2930" y="997528"/>
            <a:ext cx="7354379" cy="43537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22518" y="5548747"/>
            <a:ext cx="7876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理论计算：</a:t>
            </a:r>
            <a:r>
              <a:rPr lang="en-US" altLang="zh-CN" dirty="0"/>
              <a:t>T=21.97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μs</a:t>
            </a:r>
            <a:endParaRPr lang="en-US" altLang="zh-CN" dirty="0"/>
          </a:p>
          <a:p>
            <a:r>
              <a:rPr lang="en-US" altLang="zh-CN" dirty="0"/>
              <a:t>TLV3501,T=22.09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比较器可以不存在憋死状态，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TLV3501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只有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4.5ns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的延迟时间，适合于此。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330037"/>
            <a:ext cx="4927322" cy="4218710"/>
          </a:xfrm>
          <a:prstGeom prst="rect">
            <a:avLst/>
          </a:prstGeom>
        </p:spPr>
      </p:pic>
    </p:spTree>
  </p:cSld>
  <p:clrMapOvr>
    <a:masterClrMapping/>
  </p:clrMapOvr>
</p:sld>
</file>

<file path=ppt/tags/tag2.xml><?xml version="1.0" encoding="utf-8"?>
<p:tagLst xmlns:p="http://schemas.openxmlformats.org/presentationml/2006/main">
  <p:tag name="KSO_WPP_MARK_KEY" val="3451fb21-c0f5-4fbf-8582-2f360391f8eb"/>
  <p:tag name="COMMONDATA" val="eyJoZGlkIjoiOGQzNzI3ODYxZGU5ZmExN2U4ZTQ2ZWZjMTViYzEzOTQifQ==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 A s s e t E d i t F o r m < / E d i t > < N e w > D o c u m e n t L i b r a r y F o r m < / N e w > < / F o r m T e m p l a t e s > 
</file>

<file path=customXml/itemProps1.xml><?xml version="1.0" encoding="utf-8"?>
<ds:datastoreItem xmlns:ds="http://schemas.openxmlformats.org/officeDocument/2006/customXml" ds:itemID="{D8DBC0A1-66E1-4B9D-88C2-9B3A32A2147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11270</Words>
  <Application>WPS 演示</Application>
  <PresentationFormat>宽屏</PresentationFormat>
  <Paragraphs>967</Paragraphs>
  <Slides>241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241</vt:i4>
      </vt:variant>
    </vt:vector>
  </HeadingPairs>
  <TitlesOfParts>
    <vt:vector size="256" baseType="lpstr">
      <vt:lpstr>Arial</vt:lpstr>
      <vt:lpstr>宋体</vt:lpstr>
      <vt:lpstr>Wingdings</vt:lpstr>
      <vt:lpstr>Microsoft YaHei UI</vt:lpstr>
      <vt:lpstr>华文中宋</vt:lpstr>
      <vt:lpstr>Cambria Math</vt:lpstr>
      <vt:lpstr>Segoe UI</vt:lpstr>
      <vt:lpstr>微软雅黑</vt:lpstr>
      <vt:lpstr>Arial Unicode MS</vt:lpstr>
      <vt:lpstr>Segoe UI Light</vt:lpstr>
      <vt:lpstr>Calibri</vt:lpstr>
      <vt:lpstr>Times New Roman</vt:lpstr>
      <vt:lpstr>等线</vt:lpstr>
      <vt:lpstr>仿宋</vt:lpstr>
      <vt:lpstr>WelcomeDoc</vt:lpstr>
      <vt:lpstr>新模电授课——PART4（40节开始）</vt:lpstr>
      <vt:lpstr>滤波器（2节）</vt:lpstr>
      <vt:lpstr>滤波器基础知识</vt:lpstr>
      <vt:lpstr>滤波和滤波器——filter，定义</vt:lpstr>
      <vt:lpstr>数字滤波器和模拟滤波器</vt:lpstr>
      <vt:lpstr>数字滤波，最简单的举例</vt:lpstr>
      <vt:lpstr>MP3中的滤波器</vt:lpstr>
      <vt:lpstr>模拟滤波器——有源和无源</vt:lpstr>
      <vt:lpstr>PowerPoint 演示文稿</vt:lpstr>
      <vt:lpstr>PowerPoint 演示文稿</vt:lpstr>
      <vt:lpstr>滤波器形态分类</vt:lpstr>
      <vt:lpstr>滤波器分析方法——传函和频域表达式</vt:lpstr>
      <vt:lpstr>截止频率和特征频率</vt:lpstr>
      <vt:lpstr>滤波器的通用传函和阶数</vt:lpstr>
      <vt:lpstr>阶数带来的变化——阶数越高，越接近理想砖墙</vt:lpstr>
      <vt:lpstr>一阶有源滤波器</vt:lpstr>
      <vt:lpstr>一阶同相输入低通和高通</vt:lpstr>
      <vt:lpstr>TINA演示低通基本单元——此3页来自NPART2</vt:lpstr>
      <vt:lpstr>PowerPoint 演示文稿</vt:lpstr>
      <vt:lpstr>PowerPoint 演示文稿</vt:lpstr>
      <vt:lpstr>一阶反相输入低通和高通</vt:lpstr>
      <vt:lpstr>一阶全通滤波器</vt:lpstr>
      <vt:lpstr>一阶全通滤波器</vt:lpstr>
      <vt:lpstr>一阶滤波器之关键</vt:lpstr>
      <vt:lpstr>一阶低通和一阶高通组成的带通</vt:lpstr>
      <vt:lpstr>压控滤波器</vt:lpstr>
      <vt:lpstr>PowerPoint 演示文稿</vt:lpstr>
      <vt:lpstr>PowerPoint 演示文稿</vt:lpstr>
      <vt:lpstr>PowerPoint 演示文稿</vt:lpstr>
      <vt:lpstr>PowerPoint 演示文稿</vt:lpstr>
      <vt:lpstr>压控高通</vt:lpstr>
      <vt:lpstr>二阶有源滤波器</vt:lpstr>
      <vt:lpstr>见识二阶低通滤波器——Sallen-Key型</vt:lpstr>
      <vt:lpstr>PowerPoint 演示文稿</vt:lpstr>
      <vt:lpstr>PowerPoint 演示文稿</vt:lpstr>
      <vt:lpstr>品质因数Q</vt:lpstr>
      <vt:lpstr>峰值检测和精密整流（2节）</vt:lpstr>
      <vt:lpstr>峰值检测</vt:lpstr>
      <vt:lpstr>信号处理电路——峰值检测</vt:lpstr>
      <vt:lpstr>PowerPoint 演示文稿</vt:lpstr>
      <vt:lpstr>PowerPoint 演示文稿</vt:lpstr>
      <vt:lpstr>精密整流</vt:lpstr>
      <vt:lpstr>PowerPoint 演示文稿</vt:lpstr>
      <vt:lpstr>信号处理电路——半波精密整流——怎么精密了？</vt:lpstr>
      <vt:lpstr>信号处理电路——全波精密整流</vt:lpstr>
      <vt:lpstr>信号处理电路——全波精密整流</vt:lpstr>
      <vt:lpstr>PowerPoint 演示文稿</vt:lpstr>
      <vt:lpstr>PowerPoint 演示文稿</vt:lpstr>
      <vt:lpstr>PowerPoint 演示文稿</vt:lpstr>
      <vt:lpstr>此类电路分析方法</vt:lpstr>
      <vt:lpstr>输入正半周，二极管DA导通，DB截止</vt:lpstr>
      <vt:lpstr>输入负半周，DB导通，DA截止</vt:lpstr>
      <vt:lpstr>比较器（2节）</vt:lpstr>
      <vt:lpstr>比较器原理——运放实现</vt:lpstr>
      <vt:lpstr>比较器——原理，可以用运放实现</vt:lpstr>
      <vt:lpstr>PowerPoint 演示文稿</vt:lpstr>
      <vt:lpstr>比较器——运放存在的问题</vt:lpstr>
      <vt:lpstr>比较器——双门限电路</vt:lpstr>
      <vt:lpstr>迟滞比较器——问题提出</vt:lpstr>
      <vt:lpstr>PowerPoint 演示文稿</vt:lpstr>
      <vt:lpstr>迟滞比较器的运放实现方法一</vt:lpstr>
      <vt:lpstr>方法一的实际效果</vt:lpstr>
      <vt:lpstr>PowerPoint 演示文稿</vt:lpstr>
      <vt:lpstr>多种多样的迟滞比较器</vt:lpstr>
      <vt:lpstr>PowerPoint 演示文稿</vt:lpstr>
      <vt:lpstr>实际的集成比较器</vt:lpstr>
      <vt:lpstr>很少用运放实现比较器功能</vt:lpstr>
      <vt:lpstr>功率放大电路（2节）</vt:lpstr>
      <vt:lpstr>功率放大电路</vt:lpstr>
      <vt:lpstr>乙类（Class B)</vt:lpstr>
      <vt:lpstr>乙类（Class B)——互补推挽式电路</vt:lpstr>
      <vt:lpstr>PowerPoint 演示文稿</vt:lpstr>
      <vt:lpstr>PowerPoint 演示文稿</vt:lpstr>
      <vt:lpstr>甲乙类（Class AB）</vt:lpstr>
      <vt:lpstr>PowerPoint 演示文稿</vt:lpstr>
      <vt:lpstr>降低交越失真——功放至于环内</vt:lpstr>
      <vt:lpstr>PowerPoint 演示文稿</vt:lpstr>
      <vt:lpstr>单电源功放</vt:lpstr>
      <vt:lpstr>功率和效率计算——忽略交越失真</vt:lpstr>
      <vt:lpstr>乙类（Class B)——功率和效率计算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信号源（4+4）</vt:lpstr>
      <vt:lpstr>信号源——主要分为两类</vt:lpstr>
      <vt:lpstr>方波发生</vt:lpstr>
      <vt:lpstr>蓄积翻转</vt:lpstr>
      <vt:lpstr>生活中的蓄积翻转</vt:lpstr>
      <vt:lpstr>PowerPoint 演示文稿</vt:lpstr>
      <vt:lpstr>最简单的蓄积翻转电路——方波发生器</vt:lpstr>
      <vt:lpstr>PowerPoint 演示文稿</vt:lpstr>
      <vt:lpstr>PowerPoint 演示文稿</vt:lpstr>
      <vt:lpstr>前述电路的周期计算</vt:lpstr>
      <vt:lpstr>PowerPoint 演示文稿</vt:lpstr>
      <vt:lpstr>PowerPoint 演示文稿</vt:lpstr>
      <vt:lpstr>PowerPoint 演示文稿</vt:lpstr>
      <vt:lpstr>方波三角波</vt:lpstr>
      <vt:lpstr>方波三角波发生器——改恒压充电为恒流充电即可</vt:lpstr>
      <vt:lpstr>回顾积分器</vt:lpstr>
      <vt:lpstr>PowerPoint 演示文稿</vt:lpstr>
      <vt:lpstr>方波三角波发生器——节省一个运放的标准电路</vt:lpstr>
      <vt:lpstr>方波三角波发生器——计算</vt:lpstr>
      <vt:lpstr>PowerPoint 演示文稿</vt:lpstr>
      <vt:lpstr>对称性更强的标准电路——需要重新计算周期</vt:lpstr>
      <vt:lpstr>PowerPoint 演示文稿</vt:lpstr>
      <vt:lpstr>参数独立可调——占空比改变</vt:lpstr>
      <vt:lpstr>参数独立可调——频率改变</vt:lpstr>
      <vt:lpstr>PowerPoint 演示文稿</vt:lpstr>
      <vt:lpstr>参数独立可调——幅度和直流偏移量</vt:lpstr>
      <vt:lpstr>压控改变频率——VFC电压频率转换电路</vt:lpstr>
      <vt:lpstr>正弦波发生</vt:lpstr>
      <vt:lpstr>PowerPoint 演示文稿</vt:lpstr>
      <vt:lpstr>自激振荡产生正弦波原理</vt:lpstr>
      <vt:lpstr>自激振荡产生正弦波原理</vt:lpstr>
      <vt:lpstr>RC型——电路原理</vt:lpstr>
      <vt:lpstr>PowerPoint 演示文稿</vt:lpstr>
      <vt:lpstr>PowerPoint 演示文稿</vt:lpstr>
      <vt:lpstr>RC型——放大3倍（多？），如何稳幅？</vt:lpstr>
      <vt:lpstr>PowerPoint 演示文稿</vt:lpstr>
      <vt:lpstr>RC型的其它电路</vt:lpstr>
      <vt:lpstr>PowerPoint 演示文稿</vt:lpstr>
      <vt:lpstr>PowerPoint 演示文稿</vt:lpstr>
      <vt:lpstr>RC型的其它电路</vt:lpstr>
      <vt:lpstr>RC型的其它电路</vt:lpstr>
      <vt:lpstr>LC型——并联谐振原理</vt:lpstr>
      <vt:lpstr>LC型——并联谐振原理推导</vt:lpstr>
      <vt:lpstr>LC型——基本电路</vt:lpstr>
      <vt:lpstr>唯一的任务：环路极性法判断是否满足相位条件</vt:lpstr>
      <vt:lpstr>牢记一：晶体管放大电路的极性传递规则（复习）</vt:lpstr>
      <vt:lpstr>牢记二：LC并联体的极性传递规则</vt:lpstr>
      <vt:lpstr>牢记二：LC并联体的极性传递规则</vt:lpstr>
      <vt:lpstr>LC型——基本电路</vt:lpstr>
      <vt:lpstr>LC型——电容三点式</vt:lpstr>
      <vt:lpstr>LC型——电感三点式</vt:lpstr>
      <vt:lpstr>LC型——电感三点式2</vt:lpstr>
      <vt:lpstr>LC型——变压器耦合型</vt:lpstr>
      <vt:lpstr>牢记三：变压器极性传递的分析方法</vt:lpstr>
      <vt:lpstr>LC型——变压器耦合型-重新分析一遍</vt:lpstr>
      <vt:lpstr>从交流通路判断是否振荡？</vt:lpstr>
      <vt:lpstr>晶体振荡器</vt:lpstr>
      <vt:lpstr>直流稳压电源（2节）</vt:lpstr>
      <vt:lpstr>直流稳压电源——电源的种类</vt:lpstr>
      <vt:lpstr>直流稳压电源——分类</vt:lpstr>
      <vt:lpstr>基础： 二极管和稳压管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线性稳压电源结构</vt:lpstr>
      <vt:lpstr>直流稳压电源——线性稳压电源结构——4部分</vt:lpstr>
      <vt:lpstr>直流稳压电源——桥式整流工作原理</vt:lpstr>
      <vt:lpstr>直流稳压电源——没有滤波的桥式整流电压波形</vt:lpstr>
      <vt:lpstr>PowerPoint 演示文稿</vt:lpstr>
      <vt:lpstr>桥式整流电路的异常——单一二极管短路</vt:lpstr>
      <vt:lpstr>桥式整流电路的异常——单一二极管开路</vt:lpstr>
      <vt:lpstr>PowerPoint 演示文稿</vt:lpstr>
      <vt:lpstr>直流稳压电源——滤波</vt:lpstr>
      <vt:lpstr>PowerPoint 演示文稿</vt:lpstr>
      <vt:lpstr>直流稳压电源——为什么选择1.2倍？</vt:lpstr>
      <vt:lpstr>稳压环节</vt:lpstr>
      <vt:lpstr>直流稳压电源——如何稳压？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直流稳压电源——串联型稳压电路</vt:lpstr>
      <vt:lpstr>直流稳压电源——串联型稳压电路</vt:lpstr>
      <vt:lpstr>PowerPoint 演示文稿</vt:lpstr>
      <vt:lpstr>直流稳压电源——理论计算</vt:lpstr>
      <vt:lpstr>PowerPoint 演示文稿</vt:lpstr>
      <vt:lpstr>直流稳压电源——输出限流保护</vt:lpstr>
      <vt:lpstr>PowerPoint 演示文稿</vt:lpstr>
      <vt:lpstr>集成三端稳压器</vt:lpstr>
      <vt:lpstr>PowerPoint 演示文稿</vt:lpstr>
      <vt:lpstr>直流稳压电源——集成三端稳压器内部结构</vt:lpstr>
      <vt:lpstr>直流稳压电源——LM7805系列</vt:lpstr>
      <vt:lpstr>线调解率、负载调解率、纹波抑制比、静态电流IQ </vt:lpstr>
      <vt:lpstr>结构和典型用法</vt:lpstr>
      <vt:lpstr>直流稳压电源——可调式集成三端稳压器</vt:lpstr>
      <vt:lpstr>PowerPoint 演示文稿</vt:lpstr>
      <vt:lpstr>PowerPoint 演示文稿</vt:lpstr>
      <vt:lpstr>直流稳压电源——集成三端稳压器的扩压</vt:lpstr>
      <vt:lpstr>直流稳压电源——集成三端稳压器的扩流</vt:lpstr>
      <vt:lpstr>PowerPoint 演示文稿</vt:lpstr>
      <vt:lpstr>用三端稳压器制作恒流源</vt:lpstr>
      <vt:lpstr>LDO:低跌落电压三端稳压器</vt:lpstr>
      <vt:lpstr>跌落电压？NPN扩流，PNP扩流？</vt:lpstr>
      <vt:lpstr>LDO基本结构</vt:lpstr>
      <vt:lpstr>LDO_MOSFET型</vt:lpstr>
      <vt:lpstr>PowerPoint 演示文稿</vt:lpstr>
      <vt:lpstr>PowerPoint 演示文稿</vt:lpstr>
      <vt:lpstr>集成稳压器的其他电路</vt:lpstr>
      <vt:lpstr>二极管复习</vt:lpstr>
      <vt:lpstr>晶体管复习</vt:lpstr>
      <vt:lpstr>以图S29-6电路为例，求静态、五大参数、动态范围</vt:lpstr>
      <vt:lpstr>场效应管复习</vt:lpstr>
      <vt:lpstr>PowerPoint 演示文稿</vt:lpstr>
      <vt:lpstr>PowerPoint 演示文稿</vt:lpstr>
      <vt:lpstr>静态求解电路一</vt:lpstr>
      <vt:lpstr>静态求解电路二</vt:lpstr>
      <vt:lpstr>静态求解电路三</vt:lpstr>
      <vt:lpstr>判断截止区、放大区、可变电阻区的方法</vt:lpstr>
      <vt:lpstr>FET电路的动态分析</vt:lpstr>
      <vt:lpstr>独立输入电阻</vt:lpstr>
      <vt:lpstr>差动放大电路</vt:lpstr>
      <vt:lpstr>差动放大电路</vt:lpstr>
      <vt:lpstr>重点要求</vt:lpstr>
      <vt:lpstr>负反馈复习——基础理论</vt:lpstr>
      <vt:lpstr>负反馈复习</vt:lpstr>
      <vt:lpstr>负反馈复习——举例T型</vt:lpstr>
      <vt:lpstr>负反馈复习——举例电平移位</vt:lpstr>
      <vt:lpstr>负反馈复习——举例三运放仪表</vt:lpstr>
      <vt:lpstr>负反馈复习——举例两运放仪表</vt:lpstr>
      <vt:lpstr>负反馈复习——举例压流转换</vt:lpstr>
      <vt:lpstr>负反馈复习——举例积分微分器</vt:lpstr>
      <vt:lpstr>负反馈复习——举例模拟乘法器</vt:lpstr>
      <vt:lpstr>负反馈复习——举例AD629</vt:lpstr>
      <vt:lpstr>负反馈复习——举例大运放结合功率放大</vt:lpstr>
      <vt:lpstr>信号处理复习</vt:lpstr>
      <vt:lpstr>精密整流电路——非等权求解</vt:lpstr>
      <vt:lpstr>功放复习——乙类电路原理</vt:lpstr>
      <vt:lpstr>功放复习——乙类和甲乙类的功率计算</vt:lpstr>
      <vt:lpstr>功放复习——甲乙类</vt:lpstr>
      <vt:lpstr>功放复习——含负反馈的功率放大电路</vt:lpstr>
      <vt:lpstr>信号源复习——综述</vt:lpstr>
      <vt:lpstr>信号源复习——RC型</vt:lpstr>
      <vt:lpstr>信号源复习——LC型</vt:lpstr>
      <vt:lpstr>信号源复习——方波发生器</vt:lpstr>
      <vt:lpstr>信号源复习——方波三角波发生器</vt:lpstr>
      <vt:lpstr>电源复习——分块结构</vt:lpstr>
      <vt:lpstr>电源复习——串联型稳压电路基本原理</vt:lpstr>
      <vt:lpstr>电源复习——串联型稳压电路计算</vt:lpstr>
      <vt:lpstr>电源复习——附加电路</vt:lpstr>
      <vt:lpstr>电源复习——举例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30</cp:revision>
  <dcterms:created xsi:type="dcterms:W3CDTF">2015-04-06T11:15:00Z</dcterms:created>
  <dcterms:modified xsi:type="dcterms:W3CDTF">2023-06-17T03:08:15Z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ICV">
    <vt:lpwstr>690D9017AD394FB9BA22C478008B2E0C_12</vt:lpwstr>
  </property>
  <property fmtid="{D5CDD505-2E9C-101B-9397-08002B2CF9AE}" pid="4" name="KSOProductBuildVer">
    <vt:lpwstr>2052-11.1.0.14309</vt:lpwstr>
  </property>
</Properties>
</file>